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6" r:id="rId4"/>
    <p:sldId id="285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329" r:id="rId15"/>
    <p:sldId id="296" r:id="rId16"/>
    <p:sldId id="297" r:id="rId17"/>
    <p:sldId id="299" r:id="rId18"/>
    <p:sldId id="330" r:id="rId19"/>
    <p:sldId id="331" r:id="rId20"/>
    <p:sldId id="332" r:id="rId21"/>
    <p:sldId id="333" r:id="rId22"/>
    <p:sldId id="334" r:id="rId23"/>
    <p:sldId id="335" r:id="rId24"/>
    <p:sldId id="298" r:id="rId25"/>
    <p:sldId id="300" r:id="rId26"/>
    <p:sldId id="301" r:id="rId27"/>
    <p:sldId id="302" r:id="rId28"/>
    <p:sldId id="303" r:id="rId29"/>
    <p:sldId id="305" r:id="rId30"/>
    <p:sldId id="306" r:id="rId31"/>
    <p:sldId id="307" r:id="rId32"/>
    <p:sldId id="308" r:id="rId33"/>
    <p:sldId id="309" r:id="rId34"/>
    <p:sldId id="310" r:id="rId35"/>
    <p:sldId id="311" r:id="rId36"/>
    <p:sldId id="304" r:id="rId37"/>
    <p:sldId id="312" r:id="rId38"/>
    <p:sldId id="336" r:id="rId39"/>
    <p:sldId id="337" r:id="rId40"/>
    <p:sldId id="313" r:id="rId41"/>
    <p:sldId id="314" r:id="rId42"/>
    <p:sldId id="315" r:id="rId43"/>
    <p:sldId id="316" r:id="rId44"/>
    <p:sldId id="317" r:id="rId45"/>
    <p:sldId id="318" r:id="rId46"/>
    <p:sldId id="319" r:id="rId47"/>
    <p:sldId id="320" r:id="rId48"/>
    <p:sldId id="321" r:id="rId49"/>
    <p:sldId id="322" r:id="rId50"/>
    <p:sldId id="323" r:id="rId51"/>
    <p:sldId id="324" r:id="rId52"/>
    <p:sldId id="325" r:id="rId53"/>
    <p:sldId id="326" r:id="rId54"/>
    <p:sldId id="327" r:id="rId55"/>
    <p:sldId id="328" r:id="rId56"/>
    <p:sldId id="284" r:id="rId5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13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latin typeface="Source Code Pro" panose="020B0509030403020204" pitchFamily="49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>
                <a:latin typeface="Source Code Pro" panose="020B0509030403020204" pitchFamily="49" charset="0"/>
                <a:ea typeface="微軟正黑體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 smtClean="0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8515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9267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053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Source Serif Pro" panose="02040603050405020204" pitchFamily="18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Source Serif Pro" panose="02040603050405020204" pitchFamily="18" charset="0"/>
                <a:ea typeface="微軟正黑體" panose="020B0604030504040204" pitchFamily="34" charset="-120"/>
              </a:defRPr>
            </a:lvl1pPr>
            <a:lvl2pPr marL="685800" indent="-228600">
              <a:buFontTx/>
              <a:buChar char="−"/>
              <a:defRPr baseline="0">
                <a:latin typeface="Source Serif Pro" panose="02040603050405020204" pitchFamily="18" charset="0"/>
                <a:ea typeface="微軟正黑體" panose="020B0604030504040204" pitchFamily="34" charset="-120"/>
              </a:defRPr>
            </a:lvl2pPr>
            <a:lvl3pPr>
              <a:defRPr baseline="0">
                <a:latin typeface="Source Serif Pro" panose="02040603050405020204" pitchFamily="18" charset="0"/>
                <a:ea typeface="微軟正黑體" panose="020B0604030504040204" pitchFamily="34" charset="-120"/>
              </a:defRPr>
            </a:lvl3pPr>
            <a:lvl4pPr>
              <a:defRPr baseline="0">
                <a:latin typeface="Source Serif Pro" panose="02040603050405020204" pitchFamily="18" charset="0"/>
                <a:ea typeface="微軟正黑體" panose="020B0604030504040204" pitchFamily="34" charset="-120"/>
              </a:defRPr>
            </a:lvl4pPr>
            <a:lvl5pPr>
              <a:defRPr baseline="0">
                <a:latin typeface="Source Serif Pro" panose="02040603050405020204" pitchFamily="18" charset="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 smtClean="0"/>
              <a:t>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01006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aseline="0"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56514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7566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7412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Source Code Pro" panose="020B0509030403020204" pitchFamily="49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8144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0405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13166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07511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 smtClean="0"/>
              <a:t>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1E6A8-EB6D-4ACD-B759-CEA75EB2BBA4}" type="datetimeFigureOut">
              <a:rPr lang="zh-TW" altLang="en-US" smtClean="0"/>
              <a:t>2019/2/12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9FD3E-16D5-41E7-899F-EFC1BEC15B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3871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baseline="0">
          <a:solidFill>
            <a:schemeClr val="accent5">
              <a:lumMod val="75000"/>
            </a:schemeClr>
          </a:solidFill>
          <a:latin typeface="Source Code Pro" panose="020B0509030403020204" pitchFamily="49" charset="0"/>
          <a:ea typeface="微軟正黑體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Source Code Pro" panose="020B0509030403020204" pitchFamily="49" charset="0"/>
          <a:ea typeface="微軟正黑體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Source Code Pro" panose="020B0509030403020204" pitchFamily="49" charset="0"/>
          <a:ea typeface="微軟正黑體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ource Code Pro" panose="020B0509030403020204" pitchFamily="49" charset="0"/>
          <a:ea typeface="微軟正黑體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Source Code Pro" panose="020B0509030403020204" pitchFamily="49" charset="0"/>
          <a:ea typeface="微軟正黑體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Source Code Pro" panose="020B0509030403020204" pitchFamily="49" charset="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reference/commandline/cli/" TargetMode="External"/><Relationship Id="rId2" Type="http://schemas.openxmlformats.org/officeDocument/2006/relationships/hyperlink" Target="https://www.docker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hilipzheng.gitbooks.io/docker_practice/content/introduction/what.html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第</a:t>
            </a:r>
            <a:r>
              <a:rPr lang="en-US" altLang="zh-TW" dirty="0" smtClean="0"/>
              <a:t>1</a:t>
            </a:r>
            <a:r>
              <a:rPr lang="zh-TW" altLang="en-US" dirty="0" smtClean="0"/>
              <a:t>章 </a:t>
            </a:r>
            <a:r>
              <a:rPr lang="en-US" altLang="zh-TW" dirty="0" smtClean="0"/>
              <a:t>Docker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2455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Docker </a:t>
            </a:r>
            <a:r>
              <a:rPr lang="zh-TW" altLang="en-US" dirty="0"/>
              <a:t>容器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Docker </a:t>
            </a:r>
            <a:r>
              <a:rPr lang="zh-TW" altLang="en-US" dirty="0" smtClean="0"/>
              <a:t>容器</a:t>
            </a:r>
            <a:r>
              <a:rPr lang="en-US" altLang="zh-TW" dirty="0" smtClean="0"/>
              <a:t>(container)</a:t>
            </a:r>
            <a:r>
              <a:rPr lang="zh-TW" altLang="en-US" dirty="0" smtClean="0"/>
              <a:t>類似於一個輕量級的沙箱。</a:t>
            </a:r>
            <a:endParaRPr lang="en-US" altLang="zh-TW" dirty="0" smtClean="0"/>
          </a:p>
          <a:p>
            <a:r>
              <a:rPr lang="en-US" altLang="zh-TW" dirty="0" smtClean="0"/>
              <a:t>Docker</a:t>
            </a:r>
            <a:r>
              <a:rPr lang="zh-TW" altLang="en-US" dirty="0" smtClean="0"/>
              <a:t>利用容器來運行與隔離應用</a:t>
            </a:r>
            <a:r>
              <a:rPr lang="zh-TW" altLang="en-US" dirty="0"/>
              <a:t>。</a:t>
            </a:r>
          </a:p>
          <a:p>
            <a:r>
              <a:rPr lang="zh-TW" altLang="en-US" dirty="0" smtClean="0"/>
              <a:t>容器用映像</a:t>
            </a:r>
            <a:r>
              <a:rPr lang="zh-TW" altLang="en-US" dirty="0"/>
              <a:t>檔</a:t>
            </a:r>
            <a:r>
              <a:rPr lang="zh-TW" altLang="en-US" dirty="0" smtClean="0"/>
              <a:t>建立執行</a:t>
            </a:r>
            <a:r>
              <a:rPr lang="zh-TW" altLang="en-US" dirty="0"/>
              <a:t>實例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它</a:t>
            </a:r>
            <a:r>
              <a:rPr lang="zh-TW" altLang="en-US" dirty="0"/>
              <a:t>可以被啟動、開始、停止、刪除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每</a:t>
            </a:r>
            <a:r>
              <a:rPr lang="zh-TW" altLang="en-US" dirty="0"/>
              <a:t>個容器都是相互隔離</a:t>
            </a:r>
            <a:r>
              <a:rPr lang="zh-TW" altLang="en-US" dirty="0" smtClean="0"/>
              <a:t>的，保證</a:t>
            </a:r>
            <a:r>
              <a:rPr lang="zh-TW" altLang="en-US" dirty="0"/>
              <a:t>安全的平台。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3460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Docker </a:t>
            </a:r>
            <a:r>
              <a:rPr lang="zh-TW" altLang="en-US" dirty="0" smtClean="0"/>
              <a:t>倉庫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倉庫是集中存放映像</a:t>
            </a:r>
            <a:r>
              <a:rPr lang="zh-TW" altLang="en-US" dirty="0" smtClean="0"/>
              <a:t>檔的</a:t>
            </a:r>
            <a:r>
              <a:rPr lang="zh-TW" altLang="en-US" dirty="0"/>
              <a:t>場所。</a:t>
            </a:r>
          </a:p>
          <a:p>
            <a:r>
              <a:rPr lang="zh-TW" altLang="en-US" dirty="0" smtClean="0"/>
              <a:t>倉庫註冊伺服器</a:t>
            </a:r>
            <a:r>
              <a:rPr lang="en-US" altLang="zh-TW" dirty="0"/>
              <a:t>(</a:t>
            </a:r>
            <a:r>
              <a:rPr lang="en-US" altLang="zh-TW" dirty="0" smtClean="0"/>
              <a:t>Registry)</a:t>
            </a:r>
            <a:r>
              <a:rPr lang="zh-TW" altLang="en-US" dirty="0" smtClean="0"/>
              <a:t>是存永倉庫的地方，存放多個倉庫。</a:t>
            </a:r>
            <a:endParaRPr lang="en-US" altLang="zh-TW" dirty="0"/>
          </a:p>
          <a:p>
            <a:r>
              <a:rPr lang="zh-TW" altLang="en-US" dirty="0" smtClean="0"/>
              <a:t>倉庫</a:t>
            </a:r>
            <a:r>
              <a:rPr lang="zh-TW" altLang="en-US" dirty="0"/>
              <a:t>中通常又包含了多個映像檔，每個映像檔有不同的標籤。</a:t>
            </a:r>
          </a:p>
          <a:p>
            <a:r>
              <a:rPr lang="zh-TW" altLang="en-US" dirty="0"/>
              <a:t>倉庫分為</a:t>
            </a:r>
          </a:p>
          <a:p>
            <a:pPr lvl="1"/>
            <a:r>
              <a:rPr lang="zh-TW" altLang="en-US" dirty="0"/>
              <a:t>公開倉庫</a:t>
            </a:r>
            <a:r>
              <a:rPr lang="en-US" altLang="zh-TW" dirty="0"/>
              <a:t>(public) </a:t>
            </a:r>
          </a:p>
          <a:p>
            <a:pPr lvl="1"/>
            <a:r>
              <a:rPr lang="zh-TW" altLang="en-US" dirty="0"/>
              <a:t>私有倉庫</a:t>
            </a:r>
            <a:r>
              <a:rPr lang="en-US" altLang="zh-TW" dirty="0"/>
              <a:t>(private)</a:t>
            </a:r>
          </a:p>
          <a:p>
            <a:r>
              <a:rPr lang="zh-TW" altLang="en-US" dirty="0"/>
              <a:t>目前最大的公開倉庫是</a:t>
            </a:r>
            <a:r>
              <a:rPr lang="en-US" altLang="zh-TW" dirty="0"/>
              <a:t>Docker </a:t>
            </a:r>
            <a:r>
              <a:rPr lang="en-US" altLang="zh-TW" dirty="0" smtClean="0"/>
              <a:t>Hub</a:t>
            </a:r>
          </a:p>
          <a:p>
            <a:r>
              <a:rPr lang="zh-TW" altLang="en-US" dirty="0" smtClean="0"/>
              <a:t>其他雲端平台亦提供私有倉庫代管服務。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如</a:t>
            </a:r>
            <a:r>
              <a:rPr lang="en-US" altLang="zh-TW" dirty="0" smtClean="0"/>
              <a:t>AWS EC2</a:t>
            </a:r>
            <a:r>
              <a:rPr lang="zh-TW" altLang="en-US" dirty="0" smtClean="0"/>
              <a:t>的、</a:t>
            </a:r>
            <a:r>
              <a:rPr lang="en-US" altLang="zh-TW" dirty="0" smtClean="0"/>
              <a:t>Azure</a:t>
            </a:r>
            <a:r>
              <a:rPr lang="zh-TW" altLang="en-US" dirty="0" smtClean="0"/>
              <a:t>的、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的</a:t>
            </a:r>
            <a:r>
              <a:rPr lang="en-US" altLang="zh-TW" dirty="0" smtClean="0"/>
              <a:t>Container Registry</a:t>
            </a:r>
            <a:r>
              <a:rPr lang="zh-TW" altLang="en-US" dirty="0" smtClean="0"/>
              <a:t>。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8799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實驗環境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新增虛擬機</a:t>
            </a:r>
            <a:r>
              <a:rPr lang="zh-TW" altLang="en-US" dirty="0" smtClean="0"/>
              <a:t>安裝</a:t>
            </a:r>
            <a:r>
              <a:rPr lang="en-US" altLang="zh-TW" dirty="0" smtClean="0"/>
              <a:t>CentOS 7.1804</a:t>
            </a:r>
            <a:endParaRPr lang="en-US" altLang="zh-TW" dirty="0"/>
          </a:p>
          <a:p>
            <a:r>
              <a:rPr lang="zh-TW" altLang="en-US" dirty="0"/>
              <a:t>安裝</a:t>
            </a:r>
            <a:r>
              <a:rPr lang="en-US" altLang="zh-TW" dirty="0"/>
              <a:t>Docker</a:t>
            </a:r>
          </a:p>
          <a:p>
            <a:r>
              <a:rPr lang="en-US" altLang="zh-TW" dirty="0"/>
              <a:t>Docker</a:t>
            </a:r>
            <a:r>
              <a:rPr lang="zh-TW" altLang="en-US" dirty="0"/>
              <a:t>映像檔基本操作</a:t>
            </a:r>
            <a:r>
              <a:rPr lang="en-US" altLang="zh-TW" dirty="0"/>
              <a:t>(</a:t>
            </a:r>
            <a:r>
              <a:rPr lang="zh-TW" altLang="en-US" dirty="0"/>
              <a:t>下載、新增、刪除、匯出、匯入及</a:t>
            </a:r>
            <a:r>
              <a:rPr lang="en-US" altLang="zh-TW" dirty="0" err="1"/>
              <a:t>Dockerfile</a:t>
            </a:r>
            <a:r>
              <a:rPr lang="zh-TW" altLang="en-US" dirty="0"/>
              <a:t>建立映像檔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Docker</a:t>
            </a:r>
            <a:r>
              <a:rPr lang="zh-TW" altLang="en-US" dirty="0"/>
              <a:t>容器基本操作</a:t>
            </a:r>
            <a:r>
              <a:rPr lang="en-US" altLang="zh-TW" dirty="0"/>
              <a:t>(</a:t>
            </a:r>
            <a:r>
              <a:rPr lang="zh-TW" altLang="en-US" dirty="0"/>
              <a:t>啟動、查詢、終止、刪除、連線、匯出匯入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網路端口對映設定及驗證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1894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事前</a:t>
            </a:r>
            <a:r>
              <a:rPr lang="zh-TW" altLang="en-US" dirty="0" smtClean="0"/>
              <a:t>準備</a:t>
            </a:r>
            <a:endParaRPr lang="zh-TW" altLang="en-US" dirty="0"/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TW" dirty="0"/>
              <a:t>Installing Docker - CentOS-7</a:t>
            </a:r>
          </a:p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 yum install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systemctl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enable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systemctl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start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info</a:t>
            </a:r>
          </a:p>
          <a:p>
            <a:r>
              <a:rPr lang="zh-TW" altLang="en-US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為避免每次使用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zh-TW" altLang="en-US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命令都要透過特權身份，可以將目前使用者加入到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zh-TW" altLang="en-US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用戶群組：</a:t>
            </a:r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groupadd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usermod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–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aG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$USER</a:t>
            </a:r>
          </a:p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systemctl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restart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endParaRPr lang="en-US" altLang="zh-TW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35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CentOS </a:t>
            </a:r>
            <a:r>
              <a:rPr lang="zh-TW" altLang="en-US" smtClean="0"/>
              <a:t>防火牆注意事項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CentOS-7 </a:t>
            </a:r>
            <a:r>
              <a:rPr lang="zh-TW" altLang="en-US" dirty="0" smtClean="0">
                <a:latin typeface="Source Code Pro" panose="020B0509030403020204" pitchFamily="49" charset="0"/>
              </a:rPr>
              <a:t>引入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firewalld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zh-TW" altLang="en-US" dirty="0" smtClean="0">
                <a:latin typeface="Source Code Pro" panose="020B0509030403020204" pitchFamily="49" charset="0"/>
              </a:rPr>
              <a:t>其包裝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iptables</a:t>
            </a:r>
            <a:r>
              <a:rPr lang="zh-TW" altLang="en-US" dirty="0" smtClean="0">
                <a:latin typeface="Source Code Pro" panose="020B0509030403020204" pitchFamily="49" charset="0"/>
              </a:rPr>
              <a:t>，可能與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zh-TW" altLang="en-US" dirty="0" smtClean="0">
                <a:latin typeface="Source Code Pro" panose="020B0509030403020204" pitchFamily="49" charset="0"/>
              </a:rPr>
              <a:t>有衝突。</a:t>
            </a:r>
            <a:endParaRPr lang="en-US" altLang="zh-TW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1"/>
            <a:r>
              <a:rPr lang="zh-TW" altLang="en-US" dirty="0" smtClean="0">
                <a:latin typeface="Source Code Pro" panose="020B0509030403020204" pitchFamily="49" charset="0"/>
              </a:rPr>
              <a:t>當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firewalld</a:t>
            </a:r>
            <a:r>
              <a:rPr lang="zh-TW" altLang="en-US" dirty="0" smtClean="0">
                <a:latin typeface="Source Code Pro" panose="020B0509030403020204" pitchFamily="49" charset="0"/>
              </a:rPr>
              <a:t>啟動或重新啟動時，它會從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iptables</a:t>
            </a:r>
            <a:r>
              <a:rPr lang="zh-TW" altLang="en-US" dirty="0" smtClean="0">
                <a:latin typeface="Source Code Pro" panose="020B0509030403020204" pitchFamily="49" charset="0"/>
              </a:rPr>
              <a:t>中移除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 chain</a:t>
            </a:r>
            <a:r>
              <a:rPr lang="zh-TW" altLang="en-US" dirty="0" smtClean="0">
                <a:latin typeface="Source Code Pro" panose="020B0509030403020204" pitchFamily="49" charset="0"/>
              </a:rPr>
              <a:t>，使得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 </a:t>
            </a:r>
            <a:r>
              <a:rPr lang="zh-TW" altLang="en-US" dirty="0" smtClean="0">
                <a:latin typeface="Source Code Pro" panose="020B0509030403020204" pitchFamily="49" charset="0"/>
              </a:rPr>
              <a:t>無法適當運作。</a:t>
            </a:r>
            <a:endParaRPr lang="en-US" altLang="zh-TW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zh-TW" altLang="en-US" dirty="0" smtClean="0">
                <a:latin typeface="Source Code Pro" panose="020B0509030403020204" pitchFamily="49" charset="0"/>
              </a:rPr>
              <a:t>使用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Systemd</a:t>
            </a:r>
            <a:r>
              <a:rPr lang="zh-TW" altLang="en-US" dirty="0" smtClean="0">
                <a:latin typeface="Source Code Pro" panose="020B0509030403020204" pitchFamily="49" charset="0"/>
              </a:rPr>
              <a:t>，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firewalld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zh-TW" altLang="en-US" dirty="0" smtClean="0">
                <a:latin typeface="Source Code Pro" panose="020B0509030403020204" pitchFamily="49" charset="0"/>
              </a:rPr>
              <a:t>比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Docker </a:t>
            </a:r>
            <a:r>
              <a:rPr lang="zh-TW" altLang="en-US" dirty="0" smtClean="0">
                <a:latin typeface="Source Code Pro" panose="020B0509030403020204" pitchFamily="49" charset="0"/>
              </a:rPr>
              <a:t>先啟動，不會造成問題；</a:t>
            </a:r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1"/>
            <a:r>
              <a:rPr lang="zh-TW" altLang="en-US" dirty="0" smtClean="0">
                <a:latin typeface="Source Code Pro" panose="020B0509030403020204" pitchFamily="49" charset="0"/>
              </a:rPr>
              <a:t>然而，若在 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zh-TW" altLang="en-US" dirty="0" smtClean="0">
                <a:latin typeface="Source Code Pro" panose="020B0509030403020204" pitchFamily="49" charset="0"/>
              </a:rPr>
              <a:t>啟動後再重新啟動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firewalld</a:t>
            </a:r>
            <a:r>
              <a:rPr lang="zh-TW" altLang="en-US" dirty="0" smtClean="0">
                <a:latin typeface="Source Code Pro" panose="020B0509030403020204" pitchFamily="49" charset="0"/>
              </a:rPr>
              <a:t>，您必須重新啟動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 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daemon</a:t>
            </a:r>
            <a:r>
              <a:rPr lang="zh-TW" altLang="en-US" dirty="0" smtClean="0">
                <a:latin typeface="Source Code Pro" panose="020B0509030403020204" pitchFamily="49" charset="0"/>
              </a:rPr>
              <a:t>。</a:t>
            </a:r>
            <a:endParaRPr lang="zh-TW" altLang="en-US" dirty="0">
              <a:latin typeface="Source Code Pro" panose="020B050903040302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9571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微軟正黑體" panose="020B0604030504040204" pitchFamily="34" charset="-120"/>
                <a:cs typeface="Hannotate TC" charset="-120"/>
              </a:rPr>
              <a:t>Docker</a:t>
            </a:r>
            <a:r>
              <a:rPr kumimoji="1" lang="zh-TW" altLang="en-US" dirty="0">
                <a:latin typeface="微軟正黑體" panose="020B0604030504040204" pitchFamily="34" charset="-120"/>
                <a:cs typeface="HanziPen TC" charset="0"/>
              </a:rPr>
              <a:t>映像檔基本操作</a:t>
            </a:r>
            <a:endParaRPr lang="zh-TW" altLang="en-US" dirty="0">
              <a:latin typeface="微軟正黑體" panose="020B0604030504040204" pitchFamily="34" charset="-120"/>
            </a:endParaRPr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5223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取得映像檔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zh-TW" altLang="en-US" dirty="0">
                <a:latin typeface="Source Code Pro" panose="020B0509030403020204" pitchFamily="49" charset="0"/>
              </a:rPr>
              <a:t>使用 </a:t>
            </a:r>
            <a:r>
              <a:rPr lang="en-US" altLang="zh-TW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 pull </a:t>
            </a:r>
            <a:r>
              <a:rPr lang="zh-TW" altLang="en-US" dirty="0">
                <a:latin typeface="Source Code Pro" panose="020B0509030403020204" pitchFamily="49" charset="0"/>
              </a:rPr>
              <a:t>命令從倉庫取得所需要的映像檔。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範例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  <a:r>
              <a:rPr lang="zh-TW" altLang="en-US" dirty="0">
                <a:latin typeface="Source Code Pro" panose="020B0509030403020204" pitchFamily="49" charset="0"/>
              </a:rPr>
              <a:t>從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 Hub</a:t>
            </a:r>
            <a:r>
              <a:rPr lang="zh-TW" altLang="en-US" dirty="0">
                <a:latin typeface="Source Code Pro" panose="020B0509030403020204" pitchFamily="49" charset="0"/>
              </a:rPr>
              <a:t>倉庫下載 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Ubuntu 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18.04</a:t>
            </a:r>
            <a:r>
              <a:rPr lang="zh-TW" altLang="en-US" dirty="0">
                <a:latin typeface="Source Code Pro" panose="020B0509030403020204" pitchFamily="49" charset="0"/>
              </a:rPr>
              <a:t>作業系統的映像</a:t>
            </a:r>
            <a:r>
              <a:rPr lang="zh-TW" altLang="en-US" dirty="0" smtClean="0">
                <a:latin typeface="Source Code Pro" panose="020B0509030403020204" pitchFamily="49" charset="0"/>
              </a:rPr>
              <a:t>檔</a:t>
            </a:r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altLang="zh-TW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zh-TW" altLang="en-US" dirty="0" smtClean="0">
                <a:latin typeface="Source Code Pro" panose="020B0509030403020204" pitchFamily="49" charset="0"/>
              </a:rPr>
              <a:t>如果不指定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TAG</a:t>
            </a:r>
            <a:r>
              <a:rPr lang="zh-TW" altLang="en-US" dirty="0" smtClean="0">
                <a:latin typeface="Source Code Pro" panose="020B0509030403020204" pitchFamily="49" charset="0"/>
              </a:rPr>
              <a:t>，則預設會選擇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latest</a:t>
            </a:r>
            <a:r>
              <a:rPr lang="zh-TW" altLang="en-US" dirty="0" smtClean="0">
                <a:latin typeface="Source Code Pro" panose="020B0509030403020204" pitchFamily="49" charset="0"/>
              </a:rPr>
              <a:t>標籤</a:t>
            </a:r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altLang="zh-TW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zh-TW" altLang="en-US" dirty="0" smtClean="0">
                <a:latin typeface="Source Code Pro" panose="020B0509030403020204" pitchFamily="49" charset="0"/>
              </a:rPr>
              <a:t>嚴格說，映像檔的倉庫名稱中還需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registry</a:t>
            </a:r>
            <a:r>
              <a:rPr lang="zh-TW" altLang="en-US" dirty="0" smtClean="0">
                <a:latin typeface="Source Code Pro" panose="020B0509030403020204" pitchFamily="49" charset="0"/>
              </a:rPr>
              <a:t>，例如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docker.io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/ubuntu:18.04</a:t>
            </a:r>
            <a:endParaRPr lang="zh-TW" altLang="en-US" dirty="0">
              <a:latin typeface="Source Code Pro" panose="020B0509030403020204" pitchFamily="49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79475" y="3001054"/>
            <a:ext cx="56220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pull 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ubuntu:18.04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79475" y="4588044"/>
            <a:ext cx="46025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pull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ubuntu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488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列出本機映像檔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888976"/>
            <a:ext cx="10515600" cy="2699047"/>
          </a:xfrm>
        </p:spPr>
        <p:txBody>
          <a:bodyPr/>
          <a:lstStyle/>
          <a:p>
            <a:r>
              <a:rPr lang="zh-TW" altLang="en-US" dirty="0"/>
              <a:t>來自於哪個倉庫，比如 </a:t>
            </a:r>
            <a:r>
              <a:rPr lang="en-US" altLang="zh-TW" dirty="0"/>
              <a:t>Ubuntu (</a:t>
            </a:r>
            <a:r>
              <a:rPr lang="en-US" altLang="zh-TW" dirty="0" smtClean="0"/>
              <a:t>REPOSITORY)</a:t>
            </a:r>
            <a:endParaRPr lang="en-US" altLang="zh-TW" dirty="0"/>
          </a:p>
          <a:p>
            <a:r>
              <a:rPr lang="zh-TW" altLang="en-US" dirty="0"/>
              <a:t>映像檔的標記，比如 </a:t>
            </a:r>
            <a:r>
              <a:rPr lang="en-US" altLang="zh-TW" dirty="0" smtClean="0"/>
              <a:t>18.04 </a:t>
            </a:r>
            <a:r>
              <a:rPr lang="en-US" altLang="zh-TW" dirty="0"/>
              <a:t>(TAG)</a:t>
            </a:r>
          </a:p>
          <a:p>
            <a:r>
              <a:rPr lang="zh-TW" altLang="en-US" dirty="0"/>
              <a:t>它的 </a:t>
            </a:r>
            <a:r>
              <a:rPr lang="en-US" altLang="zh-TW" dirty="0"/>
              <a:t>ID </a:t>
            </a:r>
            <a:r>
              <a:rPr lang="zh-TW" altLang="en-US" dirty="0"/>
              <a:t>號（唯一）</a:t>
            </a:r>
            <a:r>
              <a:rPr lang="en-US" altLang="zh-TW" dirty="0"/>
              <a:t>(IMAGE ID)</a:t>
            </a:r>
          </a:p>
          <a:p>
            <a:r>
              <a:rPr lang="zh-TW" altLang="en-US" dirty="0"/>
              <a:t>建立時間 </a:t>
            </a:r>
            <a:r>
              <a:rPr lang="en-US" altLang="zh-TW" dirty="0"/>
              <a:t>(CREATED)</a:t>
            </a:r>
          </a:p>
          <a:p>
            <a:r>
              <a:rPr lang="zh-TW" altLang="en-US" dirty="0"/>
              <a:t>映像檔大小 </a:t>
            </a:r>
            <a:r>
              <a:rPr lang="en-US" altLang="zh-TW" dirty="0" smtClean="0"/>
              <a:t>(SIZE)</a:t>
            </a:r>
            <a:endParaRPr lang="en-US" altLang="zh-TW" dirty="0"/>
          </a:p>
        </p:txBody>
      </p:sp>
      <p:sp>
        <p:nvSpPr>
          <p:cNvPr id="4" name="矩形 3"/>
          <p:cNvSpPr/>
          <p:nvPr/>
        </p:nvSpPr>
        <p:spPr>
          <a:xfrm>
            <a:off x="925585" y="145985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images</a:t>
            </a:r>
            <a:endParaRPr lang="en-US" altLang="zh-TW" sz="24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925585" y="2198891"/>
            <a:ext cx="109231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[</a:t>
            </a:r>
            <a:r>
              <a:rPr lang="en-US" altLang="zh-TW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ksu@localhost</a:t>
            </a:r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~]$ </a:t>
            </a:r>
            <a:r>
              <a:rPr lang="en-US" altLang="zh-TW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images</a:t>
            </a:r>
          </a:p>
          <a:p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REPOSITORY          TAG                 IMAGE ID            CREATED             SIZE</a:t>
            </a:r>
          </a:p>
          <a:p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docker.io/</a:t>
            </a:r>
            <a:r>
              <a:rPr lang="en-US" altLang="zh-TW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18.04               47b19964fb50        6 days ago          88.1 MB</a:t>
            </a:r>
          </a:p>
          <a:p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docker.io/</a:t>
            </a:r>
            <a:r>
              <a:rPr lang="en-US" altLang="zh-TW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latest              47b19964fb50        6 days ago          88.1 MB</a:t>
            </a:r>
          </a:p>
          <a:p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[</a:t>
            </a:r>
            <a:r>
              <a:rPr lang="en-US" altLang="zh-TW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ksu@localhost</a:t>
            </a:r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16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~]$</a:t>
            </a:r>
            <a:endParaRPr lang="en-US" altLang="zh-TW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51670" y="6488668"/>
            <a:ext cx="7078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參考：</a:t>
            </a:r>
            <a:r>
              <a:rPr lang="en-US" altLang="zh-TW" dirty="0"/>
              <a:t>https://docs.docker.com/engine/reference/commandline/images/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26363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 </a:t>
            </a:r>
            <a:r>
              <a:rPr lang="en-US" altLang="zh-TW" dirty="0" smtClean="0"/>
              <a:t>tag </a:t>
            </a:r>
            <a:r>
              <a:rPr lang="zh-TW" altLang="en-US" dirty="0" smtClean="0"/>
              <a:t>命令新增映像檔標籤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tag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ubuntu:latest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myubuntu:latest</a:t>
            </a:r>
            <a:endParaRPr lang="zh-TW" altLang="en-US" dirty="0">
              <a:latin typeface="Source Code Pro" panose="020B0509030403020204" pitchFamily="49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45921" y="2600587"/>
            <a:ext cx="109231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REPOSITORY          TAG                 IMAGE ID            CREATED             SIZE</a:t>
            </a:r>
          </a:p>
          <a:p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docker.io/</a:t>
            </a:r>
            <a:r>
              <a:rPr lang="en-US" altLang="zh-TW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18.04               47b19964fb50        6 days ago          88.1 MB</a:t>
            </a:r>
          </a:p>
          <a:p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docker.io/</a:t>
            </a:r>
            <a:r>
              <a:rPr lang="en-US" altLang="zh-TW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latest              47b19964fb50        6 days ago          88.1 MB</a:t>
            </a:r>
          </a:p>
          <a:p>
            <a:r>
              <a:rPr lang="en-US" altLang="zh-TW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myubuntu</a:t>
            </a:r>
            <a:r>
              <a:rPr lang="en-US" altLang="zh-TW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latest              47b19964fb50        6 days ago          88.1 MB</a:t>
            </a:r>
          </a:p>
          <a:p>
            <a:endParaRPr lang="zh-TW" altLang="en-US" sz="16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465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 </a:t>
            </a:r>
            <a:r>
              <a:rPr lang="en-US" altLang="zh-TW" dirty="0" smtClean="0"/>
              <a:t>inspect </a:t>
            </a:r>
            <a:r>
              <a:rPr lang="zh-TW" altLang="en-US" dirty="0" smtClean="0"/>
              <a:t>命令查看詳細資訊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inspect ubuntu:18.04</a:t>
            </a:r>
            <a:endParaRPr lang="zh-TW" altLang="en-US" dirty="0">
              <a:latin typeface="Source Code Pro" panose="020B0509030403020204" pitchFamily="49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955646" y="2570133"/>
            <a:ext cx="924669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[</a:t>
            </a:r>
          </a:p>
          <a:p>
            <a:r>
              <a:rPr lang="en-US" altLang="zh-TW" dirty="0"/>
              <a:t>    {</a:t>
            </a:r>
          </a:p>
          <a:p>
            <a:r>
              <a:rPr lang="en-US" altLang="zh-TW" dirty="0"/>
              <a:t>        "Id": "sha256:47b19964fb500f3158ae57f20d16d8784cc4af37c52c49d3b4f5bc5eede49541",</a:t>
            </a:r>
          </a:p>
          <a:p>
            <a:r>
              <a:rPr lang="en-US" altLang="zh-TW" dirty="0"/>
              <a:t>        "</a:t>
            </a:r>
            <a:r>
              <a:rPr lang="en-US" altLang="zh-TW" dirty="0" err="1"/>
              <a:t>RepoTags</a:t>
            </a:r>
            <a:r>
              <a:rPr lang="en-US" altLang="zh-TW" dirty="0"/>
              <a:t>": [</a:t>
            </a:r>
          </a:p>
          <a:p>
            <a:r>
              <a:rPr lang="en-US" altLang="zh-TW" dirty="0"/>
              <a:t>            "docker.io/ubuntu:18.04",</a:t>
            </a:r>
          </a:p>
          <a:p>
            <a:r>
              <a:rPr lang="en-US" altLang="zh-TW" dirty="0"/>
              <a:t>            "docker.io/</a:t>
            </a:r>
            <a:r>
              <a:rPr lang="en-US" altLang="zh-TW" dirty="0" err="1"/>
              <a:t>ubuntu:latest</a:t>
            </a:r>
            <a:r>
              <a:rPr lang="en-US" altLang="zh-TW" dirty="0"/>
              <a:t>",</a:t>
            </a:r>
          </a:p>
          <a:p>
            <a:r>
              <a:rPr lang="en-US" altLang="zh-TW" dirty="0"/>
              <a:t>            "</a:t>
            </a:r>
            <a:r>
              <a:rPr lang="en-US" altLang="zh-TW" dirty="0" err="1"/>
              <a:t>myubuntu:latest</a:t>
            </a:r>
            <a:r>
              <a:rPr lang="en-US" altLang="zh-TW" dirty="0"/>
              <a:t>"</a:t>
            </a:r>
          </a:p>
          <a:p>
            <a:r>
              <a:rPr lang="en-US" altLang="zh-TW" dirty="0"/>
              <a:t>        ],</a:t>
            </a:r>
          </a:p>
          <a:p>
            <a:r>
              <a:rPr lang="en-US" altLang="zh-TW" dirty="0"/>
              <a:t>        "</a:t>
            </a:r>
            <a:r>
              <a:rPr lang="en-US" altLang="zh-TW" dirty="0" err="1"/>
              <a:t>RepoDigests</a:t>
            </a:r>
            <a:r>
              <a:rPr lang="en-US" altLang="zh-TW" dirty="0"/>
              <a:t>": [</a:t>
            </a:r>
          </a:p>
          <a:p>
            <a:r>
              <a:rPr lang="en-US" altLang="zh-TW" dirty="0" smtClean="0"/>
              <a:t>…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3166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effectLst/>
              </a:rPr>
              <a:t>學習目標</a:t>
            </a:r>
            <a:endParaRPr lang="zh-TW" altLang="en-US" dirty="0"/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>
                <a:effectLst/>
              </a:rPr>
              <a:t>本章的學習目標包括了解以下觀念：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 smtClean="0">
                <a:effectLst/>
              </a:rPr>
              <a:t>容器觀念</a:t>
            </a:r>
            <a:endParaRPr lang="en-US" altLang="zh-TW" dirty="0" smtClean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dirty="0" smtClean="0">
                <a:effectLst/>
              </a:rPr>
              <a:t>安裝</a:t>
            </a:r>
            <a:r>
              <a:rPr lang="en-US" altLang="zh-TW" dirty="0" smtClean="0">
                <a:effectLst/>
              </a:rPr>
              <a:t>Docker</a:t>
            </a:r>
          </a:p>
          <a:p>
            <a:pPr marL="514350" indent="-514350">
              <a:buFont typeface="+mj-lt"/>
              <a:buAutoNum type="arabicPeriod"/>
            </a:pPr>
            <a:endParaRPr lang="en-US" altLang="zh-TW" dirty="0" smtClean="0">
              <a:effectLst/>
            </a:endParaRPr>
          </a:p>
          <a:p>
            <a:pPr marL="514350" indent="-514350">
              <a:buFont typeface="+mj-lt"/>
              <a:buAutoNum type="arabicPeriod"/>
            </a:pPr>
            <a:endParaRPr lang="en-US" altLang="zh-TW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9822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history</a:t>
            </a:r>
            <a:r>
              <a:rPr lang="zh-TW" altLang="en-US" dirty="0" smtClean="0"/>
              <a:t>命令查看映像檔建置歷史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history ubuntu:18.04</a:t>
            </a:r>
            <a:endParaRPr lang="zh-TW" altLang="en-US" dirty="0">
              <a:latin typeface="Source Code Pro" panose="020B0509030403020204" pitchFamily="49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838200" y="2483141"/>
            <a:ext cx="1087669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IMAGE               CREATED             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CREATED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BY                                      SIZE                COMMENT</a:t>
            </a:r>
          </a:p>
          <a:p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47b19964fb50        6 days ago          /bin/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sh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-c #(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nop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 CMD ["/bin/bash"]            0 B</a:t>
            </a:r>
          </a:p>
          <a:p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&lt;missing&gt;           6 days ago          /bin/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sh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-c 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mkdir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-p /run/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systemd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&amp;&amp; echo '...   7 B</a:t>
            </a:r>
          </a:p>
          <a:p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&lt;missing&gt;           6 days ago          /bin/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sh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-c 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rm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rf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var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/lib/apt/lists/*          0 B</a:t>
            </a:r>
          </a:p>
          <a:p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&lt;missing&gt;           6 days ago          /bin/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sh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-c set -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xe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&amp;&amp; echo '#!/bin/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sh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' &gt;...   745 B</a:t>
            </a:r>
          </a:p>
          <a:p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&lt;missing&gt;           6 days ago          /bin/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sh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-c #(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nop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ADD file:529264c6593975a...   88.1 MB</a:t>
            </a:r>
          </a:p>
          <a:p>
            <a:endParaRPr lang="zh-TW" altLang="en-US" sz="12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367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搜尋映像檔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search --filter stars=3 --filter is-automated=true </a:t>
            </a:r>
            <a:r>
              <a:rPr lang="en-US" altLang="zh-TW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nginx</a:t>
            </a:r>
            <a:endParaRPr lang="zh-TW" altLang="en-US" dirty="0">
              <a:latin typeface="Source Code Pro" panose="020B0509030403020204" pitchFamily="49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327171" y="6425967"/>
            <a:ext cx="630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https://docs.docker.com/engine/reference/commandline/search/</a:t>
            </a:r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327171" y="2857998"/>
            <a:ext cx="11797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INDEX       NAME                           </a:t>
            </a:r>
            <a:r>
              <a:rPr lang="en-US" altLang="zh-TW" sz="12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DESCRIPTION                                     STARS     OFFICIAL   AUTOMATED</a:t>
            </a:r>
          </a:p>
          <a:p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docker.io   docker.io/</a:t>
            </a:r>
            <a:r>
              <a:rPr lang="en-US" altLang="zh-TW" sz="12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jwilder</a:t>
            </a:r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/</a:t>
            </a:r>
            <a:r>
              <a:rPr lang="en-US" altLang="zh-TW" sz="12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nginx</a:t>
            </a:r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-proxy  </a:t>
            </a:r>
            <a:r>
              <a:rPr lang="en-US" altLang="zh-TW" sz="12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Automated Nginx reverse proxy for </a:t>
            </a:r>
            <a:r>
              <a:rPr lang="en-US" altLang="zh-TW" sz="12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docker</a:t>
            </a:r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c...   1526                 [OK]</a:t>
            </a:r>
          </a:p>
          <a:p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docker.io   docker.io/</a:t>
            </a:r>
            <a:r>
              <a:rPr lang="en-US" altLang="zh-TW" sz="12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richarvey</a:t>
            </a:r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/</a:t>
            </a:r>
            <a:r>
              <a:rPr lang="en-US" altLang="zh-TW" sz="12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nginx</a:t>
            </a:r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-</a:t>
            </a:r>
            <a:r>
              <a:rPr lang="en-US" altLang="zh-TW" sz="1200" dirty="0" err="1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php</a:t>
            </a:r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-fpm  </a:t>
            </a:r>
            <a:r>
              <a:rPr lang="en-US" altLang="zh-TW" sz="12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Container </a:t>
            </a:r>
            <a:r>
              <a:rPr lang="en-US" altLang="zh-TW" sz="1200" dirty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running Nginx + PHP-FPM capable ...   679                  [OK]</a:t>
            </a:r>
          </a:p>
          <a:p>
            <a:r>
              <a:rPr lang="en-US" altLang="zh-TW" sz="1200" dirty="0" smtClean="0"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  <a:endParaRPr lang="zh-TW" altLang="en-US" sz="1200" dirty="0"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758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刪除映像檔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使用標籤刪除映像檔</a:t>
            </a:r>
            <a:endParaRPr lang="en-US" altLang="zh-TW" dirty="0" smtClean="0"/>
          </a:p>
          <a:p>
            <a:pPr lvl="1"/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rmi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myubuntu:latest</a:t>
            </a:r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1"/>
            <a:r>
              <a:rPr lang="zh-TW" altLang="en-US" dirty="0" smtClean="0"/>
              <a:t>只是刪除該映像檔多個標籤中的特定標籤而已，並不影響映像檔。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但當映像檔只剩下一個標籤時，再使用</a:t>
            </a:r>
            <a:r>
              <a:rPr lang="en-US" altLang="zh-TW" dirty="0" err="1" smtClean="0"/>
              <a:t>docker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rmi</a:t>
            </a:r>
            <a:r>
              <a:rPr lang="zh-TW" altLang="en-US" dirty="0" smtClean="0"/>
              <a:t>指令會徹底刪除此映像檔。</a:t>
            </a:r>
            <a:endParaRPr lang="en-US" altLang="zh-TW" dirty="0" smtClean="0"/>
          </a:p>
          <a:p>
            <a:r>
              <a:rPr lang="zh-TW" altLang="en-US" dirty="0" smtClean="0"/>
              <a:t>使用</a:t>
            </a:r>
            <a:r>
              <a:rPr lang="en-US" altLang="zh-TW" dirty="0" smtClean="0"/>
              <a:t>ID</a:t>
            </a:r>
            <a:r>
              <a:rPr lang="zh-TW" altLang="en-US" dirty="0" smtClean="0"/>
              <a:t>刪除映像檔</a:t>
            </a:r>
            <a:endParaRPr lang="en-US" altLang="zh-TW" dirty="0" smtClean="0"/>
          </a:p>
          <a:p>
            <a:pPr lvl="1"/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rmi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 47b19964fb50 </a:t>
            </a:r>
            <a:endParaRPr lang="en-US" altLang="zh-TW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1"/>
            <a:r>
              <a:rPr lang="zh-TW" altLang="en-US" dirty="0" smtClean="0">
                <a:latin typeface="Source Code Pro" panose="020B0509030403020204" pitchFamily="49" charset="0"/>
              </a:rPr>
              <a:t>注意，當有該映像檔建立的容器（後述</a:t>
            </a:r>
            <a:r>
              <a:rPr lang="en-US" altLang="zh-TW" dirty="0" smtClean="0">
                <a:latin typeface="Source Code Pro" panose="020B0509030403020204" pitchFamily="49" charset="0"/>
              </a:rPr>
              <a:t>)</a:t>
            </a:r>
            <a:r>
              <a:rPr lang="zh-TW" altLang="en-US" dirty="0" smtClean="0">
                <a:latin typeface="Source Code Pro" panose="020B0509030403020204" pitchFamily="49" charset="0"/>
              </a:rPr>
              <a:t>存在時，映像檔預設是無法被刪除的。</a:t>
            </a:r>
            <a:r>
              <a:rPr lang="en-US" altLang="zh-TW" dirty="0" smtClean="0">
                <a:latin typeface="Source Code Pro" panose="020B0509030403020204" pitchFamily="49" charset="0"/>
              </a:rPr>
              <a:t>(</a:t>
            </a:r>
            <a:r>
              <a:rPr lang="zh-TW" altLang="en-US" dirty="0" smtClean="0">
                <a:latin typeface="Source Code Pro" panose="020B0509030403020204" pitchFamily="49" charset="0"/>
              </a:rPr>
              <a:t>除非加上</a:t>
            </a:r>
            <a:r>
              <a:rPr lang="en-US" altLang="zh-TW" dirty="0" smtClean="0">
                <a:latin typeface="Source Code Pro" panose="020B0509030403020204" pitchFamily="49" charset="0"/>
              </a:rPr>
              <a:t>-f</a:t>
            </a:r>
            <a:r>
              <a:rPr lang="zh-TW" altLang="en-US" dirty="0" smtClean="0">
                <a:latin typeface="Source Code Pro" panose="020B0509030403020204" pitchFamily="49" charset="0"/>
              </a:rPr>
              <a:t>選項</a:t>
            </a:r>
            <a:r>
              <a:rPr lang="en-US" altLang="zh-TW" dirty="0" smtClean="0">
                <a:latin typeface="Source Code Pro" panose="020B0509030403020204" pitchFamily="49" charset="0"/>
              </a:rPr>
              <a:t>)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731084" y="5591539"/>
            <a:ext cx="1111073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[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ksu@localhost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~]$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rmi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47b19964fb50</a:t>
            </a:r>
          </a:p>
          <a:p>
            <a:r>
              <a:rPr lang="en-US" altLang="zh-TW" sz="10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Error 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response from daemon: conflict: unable to delete 47b19964fb50 (cannot be forced) - image is being used by running container 7608ce13978f</a:t>
            </a:r>
          </a:p>
          <a:p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[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ksu@localhost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~]$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ps</a:t>
            </a:r>
            <a:endParaRPr lang="en-US" altLang="zh-TW" sz="10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CONTAINER ID        IMAGE               COMMAND             CREATED             STATUS              PORTS               NAMES</a:t>
            </a:r>
          </a:p>
          <a:p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7608ce13978f       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"/bin/bash"         21 hours ago        Up 21 hours                             </a:t>
            </a:r>
            <a:r>
              <a:rPr lang="en-US" altLang="zh-TW" sz="1000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kind_ride</a:t>
            </a:r>
            <a:endParaRPr lang="en-US" altLang="zh-TW" sz="10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801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建立映像檔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建立映像檔的方法主要有三種</a:t>
            </a:r>
            <a:endParaRPr lang="en-US" altLang="zh-TW" dirty="0" smtClean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 smtClean="0"/>
              <a:t>基於現有映像檔產生的容器來建立</a:t>
            </a:r>
            <a:endParaRPr lang="en-US" altLang="zh-TW" dirty="0" smtClean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 smtClean="0"/>
              <a:t>基於</a:t>
            </a:r>
            <a:r>
              <a:rPr lang="en-US" altLang="zh-TW" dirty="0" smtClean="0"/>
              <a:t>Linux</a:t>
            </a:r>
            <a:r>
              <a:rPr lang="zh-TW" altLang="en-US" dirty="0" smtClean="0"/>
              <a:t>容器</a:t>
            </a:r>
            <a:r>
              <a:rPr lang="en-US" altLang="zh-TW" dirty="0" smtClean="0"/>
              <a:t>(LXC)</a:t>
            </a:r>
            <a:r>
              <a:rPr lang="zh-TW" altLang="en-US" dirty="0" smtClean="0"/>
              <a:t>範例匯入</a:t>
            </a:r>
            <a:endParaRPr lang="en-US" altLang="zh-TW" dirty="0" smtClean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 smtClean="0"/>
              <a:t>基於</a:t>
            </a:r>
            <a:r>
              <a:rPr lang="en-US" altLang="zh-TW" dirty="0" err="1" smtClean="0"/>
              <a:t>Dockerfile</a:t>
            </a:r>
            <a:r>
              <a:rPr lang="zh-TW" altLang="en-US" dirty="0" smtClean="0"/>
              <a:t>來建立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4195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建立容器</a:t>
            </a:r>
            <a:r>
              <a:rPr lang="en-US" altLang="zh-TW" dirty="0"/>
              <a:t>/</a:t>
            </a:r>
            <a:r>
              <a:rPr lang="zh-TW" altLang="en-US" dirty="0"/>
              <a:t>執行</a:t>
            </a:r>
          </a:p>
        </p:txBody>
      </p:sp>
      <p:sp>
        <p:nvSpPr>
          <p:cNvPr id="6" name="矩形 5"/>
          <p:cNvSpPr/>
          <p:nvPr/>
        </p:nvSpPr>
        <p:spPr>
          <a:xfrm>
            <a:off x="1027318" y="1690688"/>
            <a:ext cx="81708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zh-TW" sz="2400" b="1" dirty="0">
                <a:latin typeface="Consolas" charset="0"/>
                <a:ea typeface="Consolas" charset="0"/>
                <a:cs typeface="Consolas" charset="0"/>
              </a:rPr>
              <a:t>$ sudo docker run -t -i </a:t>
            </a:r>
            <a:r>
              <a:rPr lang="de-DE" altLang="zh-TW" sz="2400" b="1" dirty="0" smtClean="0">
                <a:latin typeface="Consolas" charset="0"/>
                <a:ea typeface="Consolas" charset="0"/>
                <a:cs typeface="Consolas" charset="0"/>
              </a:rPr>
              <a:t>ubuntu:18.04 </a:t>
            </a:r>
            <a:r>
              <a:rPr lang="de-DE" altLang="zh-TW" sz="2400" b="1" dirty="0">
                <a:latin typeface="Consolas" charset="0"/>
                <a:ea typeface="Consolas" charset="0"/>
                <a:cs typeface="Consolas" charset="0"/>
              </a:rPr>
              <a:t>/bin/bash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6306357" y="1167468"/>
            <a:ext cx="1189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800" dirty="0" smtClean="0">
                <a:solidFill>
                  <a:srgbClr val="FF0000"/>
                </a:solidFill>
              </a:rPr>
              <a:t>TAG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8" name="文字方塊 6"/>
          <p:cNvSpPr txBox="1"/>
          <p:nvPr/>
        </p:nvSpPr>
        <p:spPr>
          <a:xfrm>
            <a:off x="4852898" y="1167468"/>
            <a:ext cx="1453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800" dirty="0" smtClean="0">
                <a:solidFill>
                  <a:srgbClr val="FF0000"/>
                </a:solidFill>
              </a:rPr>
              <a:t>Registry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027318" y="2213908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root@7608ce13978f:/#</a:t>
            </a:r>
            <a:endParaRPr lang="zh-TW" altLang="en-US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4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HanziPen TC" charset="0"/>
                <a:ea typeface="HanziPen TC" charset="0"/>
                <a:cs typeface="HanziPen TC" charset="0"/>
              </a:rPr>
              <a:t>將容器存成映像檔</a:t>
            </a:r>
            <a:r>
              <a:rPr lang="en-US" altLang="zh-TW" dirty="0">
                <a:latin typeface="HanziPen TC" charset="0"/>
                <a:ea typeface="HanziPen TC" charset="0"/>
                <a:cs typeface="HanziPen TC" charset="0"/>
              </a:rPr>
              <a:t>(</a:t>
            </a:r>
            <a:r>
              <a:rPr lang="zh-TW" altLang="en-US" dirty="0">
                <a:latin typeface="HanziPen TC" charset="0"/>
                <a:ea typeface="HanziPen TC" charset="0"/>
                <a:cs typeface="HanziPen TC" charset="0"/>
              </a:rPr>
              <a:t>一</a:t>
            </a:r>
            <a:r>
              <a:rPr lang="en-US" altLang="zh-TW" dirty="0">
                <a:latin typeface="HanziPen TC" charset="0"/>
                <a:ea typeface="HanziPen TC" charset="0"/>
                <a:cs typeface="HanziPen TC" charset="0"/>
              </a:rPr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45414"/>
          </a:xfrm>
        </p:spPr>
        <p:txBody>
          <a:bodyPr/>
          <a:lstStyle/>
          <a:p>
            <a:r>
              <a:rPr lang="zh-TW" altLang="en-US" b="1" dirty="0">
                <a:latin typeface="HanziPen TC" charset="0"/>
                <a:ea typeface="HanziPen TC" charset="0"/>
                <a:cs typeface="HanziPen TC" charset="0"/>
              </a:rPr>
              <a:t>修改已有映像檔</a:t>
            </a:r>
          </a:p>
          <a:p>
            <a:pPr lvl="1"/>
            <a:r>
              <a:rPr lang="zh-TW" altLang="en-US" b="1" dirty="0">
                <a:latin typeface="HanziPen TC" charset="0"/>
                <a:ea typeface="HanziPen TC" charset="0"/>
                <a:cs typeface="HanziPen TC" charset="0"/>
              </a:rPr>
              <a:t>先使用下載的映像檔啟動容器。</a:t>
            </a:r>
            <a:endParaRPr lang="en-US" altLang="zh-TW" b="1" dirty="0">
              <a:latin typeface="HanziPen TC" charset="0"/>
              <a:ea typeface="HanziPen TC" charset="0"/>
              <a:cs typeface="HanziPen TC" charset="0"/>
            </a:endParaRP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956345" y="2909429"/>
            <a:ext cx="97899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sz="2800" b="1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800" b="1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8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8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800" b="1" dirty="0">
                <a:latin typeface="Consolas" charset="0"/>
                <a:ea typeface="Consolas" charset="0"/>
                <a:cs typeface="Consolas" charset="0"/>
              </a:rPr>
              <a:t> run -t -</a:t>
            </a:r>
            <a:r>
              <a:rPr lang="en-US" altLang="zh-TW" sz="2800" b="1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altLang="zh-TW" sz="28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altLang="zh-TW" sz="2800" b="1" dirty="0" smtClean="0">
                <a:latin typeface="Consolas" charset="0"/>
                <a:ea typeface="Consolas" charset="0"/>
                <a:cs typeface="Consolas" charset="0"/>
              </a:rPr>
              <a:t>ubuntu:18.04</a:t>
            </a:r>
            <a:r>
              <a:rPr lang="en-US" altLang="zh-TW" sz="2800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800" b="1" dirty="0">
                <a:latin typeface="Consolas" charset="0"/>
                <a:ea typeface="Consolas" charset="0"/>
                <a:cs typeface="Consolas" charset="0"/>
              </a:rPr>
              <a:t>/bin/bash</a:t>
            </a:r>
          </a:p>
        </p:txBody>
      </p:sp>
      <p:sp>
        <p:nvSpPr>
          <p:cNvPr id="5" name="文字方塊 6"/>
          <p:cNvSpPr txBox="1"/>
          <p:nvPr/>
        </p:nvSpPr>
        <p:spPr>
          <a:xfrm>
            <a:off x="3955275" y="3731623"/>
            <a:ext cx="3921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以終端機</a:t>
            </a:r>
            <a:r>
              <a:rPr lang="en-US" altLang="zh-TW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(-t)</a:t>
            </a:r>
            <a:r>
              <a:rPr lang="zh-TW" altLang="en-US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進入交談</a:t>
            </a:r>
            <a:r>
              <a:rPr lang="en-US" altLang="zh-TW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(-</a:t>
            </a:r>
            <a:r>
              <a:rPr lang="en-US" altLang="zh-TW" sz="2800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</a:t>
            </a:r>
            <a:r>
              <a:rPr lang="en-US" altLang="zh-TW" sz="28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8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6"/>
          <p:cNvSpPr txBox="1"/>
          <p:nvPr/>
        </p:nvSpPr>
        <p:spPr>
          <a:xfrm>
            <a:off x="8804113" y="3731623"/>
            <a:ext cx="1866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800" dirty="0" smtClean="0">
                <a:solidFill>
                  <a:srgbClr val="FF0000"/>
                </a:solidFill>
              </a:rPr>
              <a:t>shell</a:t>
            </a:r>
            <a:r>
              <a:rPr lang="zh-TW" altLang="en-US" sz="2800" dirty="0" smtClean="0">
                <a:solidFill>
                  <a:srgbClr val="FF0000"/>
                </a:solidFill>
              </a:rPr>
              <a:t>環境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8190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將容器存成映像檔</a:t>
            </a:r>
            <a:r>
              <a:rPr lang="en-US" altLang="zh-TW" dirty="0"/>
              <a:t>(</a:t>
            </a:r>
            <a:r>
              <a:rPr lang="zh-TW" altLang="en-US" dirty="0"/>
              <a:t>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在容器內更新套件及</a:t>
            </a:r>
            <a:r>
              <a:rPr lang="zh-TW" altLang="en-US" dirty="0" smtClean="0"/>
              <a:t>安裝</a:t>
            </a:r>
            <a:r>
              <a:rPr lang="en-US" altLang="zh-TW" dirty="0" err="1" smtClean="0"/>
              <a:t>nginx</a:t>
            </a:r>
            <a:endParaRPr lang="en-US" altLang="zh-TW" dirty="0"/>
          </a:p>
        </p:txBody>
      </p:sp>
      <p:sp>
        <p:nvSpPr>
          <p:cNvPr id="4" name="矩形 3"/>
          <p:cNvSpPr/>
          <p:nvPr/>
        </p:nvSpPr>
        <p:spPr>
          <a:xfrm>
            <a:off x="1168865" y="2568939"/>
            <a:ext cx="92502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b="1" dirty="0"/>
              <a:t>root@7608ce13978f</a:t>
            </a:r>
            <a:r>
              <a:rPr lang="en-US" altLang="zh-TW" sz="2400" b="1" dirty="0" smtClean="0"/>
              <a:t>:/#</a:t>
            </a:r>
            <a:r>
              <a:rPr lang="zh-TW" altLang="en-US" sz="2400" b="1" dirty="0" smtClean="0"/>
              <a:t> </a:t>
            </a:r>
            <a:r>
              <a:rPr lang="en-US" altLang="zh-TW" sz="2400" b="1" dirty="0" smtClean="0"/>
              <a:t>apt-get</a:t>
            </a:r>
            <a:r>
              <a:rPr lang="zh-TW" altLang="en-US" sz="2400" b="1" dirty="0" smtClean="0"/>
              <a:t> </a:t>
            </a:r>
            <a:r>
              <a:rPr lang="en-US" altLang="zh-TW" sz="2400" b="1" dirty="0"/>
              <a:t>update</a:t>
            </a:r>
            <a:endParaRPr lang="zh-TW" altLang="en-US" sz="2400" b="1" dirty="0"/>
          </a:p>
          <a:p>
            <a:r>
              <a:rPr lang="en-US" altLang="zh-TW" sz="2400" b="1" dirty="0"/>
              <a:t>root@7608ce13978f</a:t>
            </a:r>
            <a:r>
              <a:rPr lang="en-US" altLang="zh-TW" sz="2400" b="1" dirty="0" smtClean="0"/>
              <a:t>:/# 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apt-get</a:t>
            </a:r>
            <a:r>
              <a:rPr lang="zh-TW" altLang="en-US" sz="2400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install</a:t>
            </a:r>
            <a:r>
              <a:rPr lang="zh-TW" altLang="en-US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-y</a:t>
            </a:r>
            <a:r>
              <a:rPr lang="zh-TW" altLang="en-US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nginx</a:t>
            </a:r>
            <a:endParaRPr lang="en-US" altLang="zh-TW" sz="2400" b="1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altLang="zh-TW" sz="2400" b="1" dirty="0"/>
              <a:t>root@7608ce13978f:/# 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exit</a:t>
            </a:r>
            <a:endParaRPr lang="en-US" altLang="zh-TW" sz="2400" b="1" dirty="0">
              <a:latin typeface="Consolas" charset="0"/>
              <a:ea typeface="Consolas" charset="0"/>
              <a:cs typeface="Consolas" charset="0"/>
            </a:endParaRPr>
          </a:p>
          <a:p>
            <a:endParaRPr lang="en-US" altLang="zh-TW" sz="24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51263" y="4214381"/>
            <a:ext cx="1134156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[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ksu@localhost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~]$ </a:t>
            </a:r>
            <a:r>
              <a:rPr lang="en-US" altLang="zh-TW" sz="10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sz="1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10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sz="1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10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ps</a:t>
            </a:r>
            <a:r>
              <a:rPr lang="en-US" altLang="zh-TW" sz="1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-a</a:t>
            </a:r>
          </a:p>
          <a:p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CONTAINER ID        IMAGE               COMMAND             CREATED             STATUS                      PORTS               NAMES</a:t>
            </a:r>
          </a:p>
          <a:p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bec3c1833a79       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"/bin/bash"         21 hours ago        Exited (127) 21 hours ago                      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bob_the_container</a:t>
            </a:r>
            <a:endParaRPr lang="en-US" altLang="zh-TW" sz="10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altLang="zh-TW" sz="10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7608ce13978f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0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"/bin/bash"         21 hours ago        Exited (0) 22 seconds ago                       </a:t>
            </a:r>
            <a:r>
              <a:rPr lang="en-US" altLang="zh-TW" sz="10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kind_ride</a:t>
            </a:r>
            <a:endParaRPr lang="en-US" altLang="zh-TW" sz="10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zh-TW" altLang="en-US" sz="10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2272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將容器存成映像檔</a:t>
            </a:r>
            <a:r>
              <a:rPr lang="en-US" altLang="zh-TW" dirty="0"/>
              <a:t>(</a:t>
            </a:r>
            <a:r>
              <a:rPr lang="zh-TW" altLang="en-US" dirty="0"/>
              <a:t>三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 err="1"/>
              <a:t>docker</a:t>
            </a:r>
            <a:r>
              <a:rPr lang="en-US" altLang="zh-TW" dirty="0"/>
              <a:t> commit</a:t>
            </a:r>
            <a:r>
              <a:rPr lang="zh-TW" altLang="en-US" dirty="0"/>
              <a:t>提交更新後的副本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084976" y="2518605"/>
            <a:ext cx="102688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commit -m "Added 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Nginx" 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-a "Docker New" bec3c1833a79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ksu-ie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/ubuntu-nginx:v1</a:t>
            </a:r>
            <a:endParaRPr lang="en-US" altLang="zh-TW" sz="24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084976" y="3565321"/>
            <a:ext cx="811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sha256:0dab1657390faee63f638927d99e794adef12da157f3b0da5a8de998ad3fbf24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964776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將容器存成映像檔</a:t>
            </a:r>
            <a:r>
              <a:rPr lang="en-US" altLang="zh-TW" dirty="0"/>
              <a:t>(</a:t>
            </a:r>
            <a:r>
              <a:rPr lang="zh-TW" altLang="en-US" dirty="0"/>
              <a:t>四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 err="1"/>
              <a:t>docker</a:t>
            </a:r>
            <a:r>
              <a:rPr lang="en-US" altLang="zh-TW" dirty="0"/>
              <a:t> images </a:t>
            </a:r>
            <a:r>
              <a:rPr lang="zh-TW" altLang="en-US" dirty="0"/>
              <a:t>查看新建立的映像檔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76569" y="2573215"/>
            <a:ext cx="35830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images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792481" y="3389152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241570" y="3169817"/>
            <a:ext cx="84593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REPOSITORY            TAG                 IMAGE ID            CREATED             SIZE</a:t>
            </a:r>
          </a:p>
          <a:p>
            <a:r>
              <a:rPr lang="en-US" altLang="zh-TW" sz="12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ksu-ie</a:t>
            </a:r>
            <a:r>
              <a:rPr lang="en-US" altLang="zh-TW" sz="12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en-US" altLang="zh-TW" sz="12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ubuntu-nginx</a:t>
            </a:r>
            <a:r>
              <a:rPr lang="en-US" altLang="zh-TW" sz="12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v1                  0dab1657390f        40 seconds ago      88.1 MB</a:t>
            </a:r>
          </a:p>
          <a:p>
            <a:r>
              <a:rPr lang="en-US" altLang="zh-TW" sz="12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docker.io/</a:t>
            </a:r>
            <a:r>
              <a:rPr lang="en-US" altLang="zh-TW" sz="1200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2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18.04               47b19964fb50        6 days ago          88.1 MB</a:t>
            </a:r>
          </a:p>
          <a:p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docker.io/</a:t>
            </a:r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latest              47b19964fb50        6 days ago          88.1 MB</a:t>
            </a:r>
          </a:p>
          <a:p>
            <a:r>
              <a:rPr lang="en-US" altLang="zh-TW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myubuntu</a:t>
            </a:r>
            <a:r>
              <a:rPr lang="en-US" altLang="zh-TW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latest              47b19964fb50        6 days ago          88.1 MB</a:t>
            </a:r>
            <a:endParaRPr lang="zh-TW" altLang="en-US" sz="12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7464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利用</a:t>
            </a:r>
            <a:r>
              <a:rPr lang="en-US" altLang="zh-TW" dirty="0" err="1"/>
              <a:t>Dockerfile</a:t>
            </a:r>
            <a:r>
              <a:rPr lang="zh-TW" altLang="en-US" dirty="0"/>
              <a:t>建立映像檔</a:t>
            </a:r>
            <a:r>
              <a:rPr lang="en-US" altLang="zh-TW" dirty="0"/>
              <a:t>(</a:t>
            </a:r>
            <a:r>
              <a:rPr lang="zh-TW" altLang="en-US" dirty="0"/>
              <a:t>一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建立 </a:t>
            </a:r>
            <a:r>
              <a:rPr lang="en-US" altLang="zh-TW" dirty="0" err="1"/>
              <a:t>Dockerfile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43699" y="254788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v-SE" altLang="zh-TW" sz="2400" b="1" dirty="0">
                <a:latin typeface="Consolas" charset="0"/>
                <a:ea typeface="Consolas" charset="0"/>
                <a:cs typeface="Consolas" charset="0"/>
              </a:rPr>
              <a:t>$ mkdir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docker_lab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sv-SE" altLang="zh-TW" sz="2400" b="1" dirty="0">
                <a:latin typeface="Consolas" charset="0"/>
                <a:ea typeface="Consolas" charset="0"/>
                <a:cs typeface="Consolas" charset="0"/>
              </a:rPr>
              <a:t>$ cd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docker_lab</a:t>
            </a:r>
            <a:endParaRPr lang="sv-SE" altLang="zh-TW" sz="24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sv-SE" altLang="zh-TW" sz="2400" b="1" dirty="0">
                <a:latin typeface="Consolas" charset="0"/>
                <a:ea typeface="Consolas" charset="0"/>
                <a:cs typeface="Consolas" charset="0"/>
              </a:rPr>
              <a:t>$ touch Dockerfile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5415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什麼是容器</a:t>
            </a:r>
            <a:r>
              <a:rPr lang="en-US" altLang="zh-TW" dirty="0" smtClean="0"/>
              <a:t>(Container)</a:t>
            </a:r>
            <a:r>
              <a:rPr lang="zh-TW" altLang="en-US" dirty="0" smtClean="0"/>
              <a:t>虛擬化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容器虛擬</a:t>
            </a:r>
            <a:r>
              <a:rPr lang="zh-TW" altLang="en-US" dirty="0" smtClean="0"/>
              <a:t>化作業系統</a:t>
            </a:r>
            <a:r>
              <a:rPr lang="zh-TW" altLang="en-US" dirty="0"/>
              <a:t>就像虛擬機管理程序虛擬化</a:t>
            </a:r>
            <a:r>
              <a:rPr lang="zh-TW" altLang="en-US" dirty="0" smtClean="0"/>
              <a:t>硬體一樣。</a:t>
            </a:r>
            <a:endParaRPr lang="zh-TW" altLang="en-US" dirty="0"/>
          </a:p>
          <a:p>
            <a:r>
              <a:rPr lang="zh-TW" altLang="en-US" dirty="0" smtClean="0"/>
              <a:t>容器</a:t>
            </a:r>
            <a:r>
              <a:rPr lang="zh-TW" altLang="en-US" dirty="0"/>
              <a:t>允許將任何有效負載封裝為輕量級，便攜式自足容器，可以使用</a:t>
            </a:r>
            <a:r>
              <a:rPr lang="zh-TW" altLang="en-US" dirty="0" smtClean="0"/>
              <a:t>標準作業進行</a:t>
            </a:r>
            <a:r>
              <a:rPr lang="zh-TW" altLang="en-US" dirty="0"/>
              <a:t>操作，並在任何</a:t>
            </a:r>
            <a:r>
              <a:rPr lang="zh-TW" altLang="en-US" dirty="0" smtClean="0"/>
              <a:t>硬體平台</a:t>
            </a:r>
            <a:r>
              <a:rPr lang="zh-TW" altLang="en-US" dirty="0"/>
              <a:t>上</a:t>
            </a:r>
            <a:r>
              <a:rPr lang="zh-TW" altLang="en-US" dirty="0" smtClean="0"/>
              <a:t>一致地運行</a:t>
            </a:r>
            <a:r>
              <a:rPr lang="zh-TW" altLang="en-US" dirty="0"/>
              <a:t>。</a:t>
            </a:r>
          </a:p>
          <a:p>
            <a:r>
              <a:rPr lang="zh-TW" altLang="en-US" dirty="0" smtClean="0"/>
              <a:t>將運行</a:t>
            </a:r>
            <a:r>
              <a:rPr lang="zh-TW" altLang="en-US" dirty="0"/>
              <a:t>所需的</a:t>
            </a:r>
            <a:r>
              <a:rPr lang="zh-TW" altLang="en-US" dirty="0" smtClean="0"/>
              <a:t>所有內容</a:t>
            </a:r>
            <a:r>
              <a:rPr lang="zh-TW" altLang="en-US" dirty="0"/>
              <a:t>軟體</a:t>
            </a:r>
            <a:r>
              <a:rPr lang="en-US" altLang="zh-TW" dirty="0" smtClean="0"/>
              <a:t>(</a:t>
            </a:r>
            <a:r>
              <a:rPr lang="zh-TW" altLang="en-US" dirty="0" smtClean="0"/>
              <a:t>例如</a:t>
            </a:r>
            <a:r>
              <a:rPr lang="zh-TW" altLang="en-US" dirty="0"/>
              <a:t>：</a:t>
            </a:r>
            <a:r>
              <a:rPr lang="zh-TW" altLang="en-US" dirty="0" smtClean="0"/>
              <a:t>代碼、運行環境</a:t>
            </a:r>
            <a:r>
              <a:rPr lang="zh-TW" altLang="en-US" dirty="0"/>
              <a:t>、</a:t>
            </a:r>
            <a:r>
              <a:rPr lang="zh-TW" altLang="en-US" dirty="0" smtClean="0"/>
              <a:t>系統工具</a:t>
            </a:r>
            <a:r>
              <a:rPr lang="zh-TW" altLang="en-US" dirty="0"/>
              <a:t>、</a:t>
            </a:r>
            <a:r>
              <a:rPr lang="zh-TW" altLang="en-US" dirty="0" smtClean="0"/>
              <a:t>庫等</a:t>
            </a:r>
            <a:r>
              <a:rPr lang="en-US" altLang="zh-TW" dirty="0" smtClean="0"/>
              <a:t>)</a:t>
            </a:r>
            <a:r>
              <a:rPr lang="zh-TW" altLang="en-US" dirty="0" smtClean="0"/>
              <a:t> 包裝在</a:t>
            </a:r>
            <a:r>
              <a:rPr lang="zh-TW" altLang="en-US" dirty="0"/>
              <a:t>一個完整</a:t>
            </a:r>
            <a:r>
              <a:rPr lang="zh-TW" altLang="en-US" dirty="0" smtClean="0"/>
              <a:t>的檔案系統中。除了共享作業系統</a:t>
            </a:r>
            <a:r>
              <a:rPr lang="zh-TW" altLang="en-US" dirty="0"/>
              <a:t>內核和所需的</a:t>
            </a:r>
            <a:r>
              <a:rPr lang="en-US" altLang="zh-TW" dirty="0" smtClean="0"/>
              <a:t>bin/libs</a:t>
            </a:r>
            <a:r>
              <a:rPr lang="zh-TW" altLang="en-US" dirty="0" smtClean="0"/>
              <a:t>之外，每個容器都</a:t>
            </a:r>
            <a:r>
              <a:rPr lang="zh-TW" altLang="en-US" dirty="0"/>
              <a:t>在自給自足的</a:t>
            </a:r>
            <a:r>
              <a:rPr lang="zh-TW" altLang="en-US" dirty="0" smtClean="0"/>
              <a:t>環境中運作。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242446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Dockerfile</a:t>
            </a:r>
            <a:r>
              <a:rPr lang="zh-TW" altLang="en-US" smtClean="0"/>
              <a:t>說明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mtClean="0"/>
              <a:t>Dockerfile </a:t>
            </a:r>
            <a:r>
              <a:rPr lang="zh-TW" altLang="en-US" smtClean="0"/>
              <a:t>中每一條指令都會建立一層映像檔，例如：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43699" y="2547885"/>
            <a:ext cx="902375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# 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This is a comment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FROM ubuntu:18.04</a:t>
            </a:r>
          </a:p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MAINTAINER Chin-Tsai Lin &lt;ctlin@mail.ksu.edu.tw&gt;</a:t>
            </a:r>
            <a:endParaRPr lang="sv-SE" altLang="zh-TW" sz="24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RUN apt update</a:t>
            </a:r>
          </a:p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RUN apt install –y nginx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0439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Dockerfile</a:t>
            </a:r>
            <a:r>
              <a:rPr lang="zh-TW" altLang="en-US" dirty="0"/>
              <a:t>說明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Source Code Pro" panose="020B0509030403020204" pitchFamily="49" charset="0"/>
              </a:rPr>
              <a:t>使用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#</a:t>
            </a:r>
            <a:r>
              <a:rPr lang="zh-TW" altLang="en-US" dirty="0">
                <a:latin typeface="Source Code Pro" panose="020B0509030403020204" pitchFamily="49" charset="0"/>
              </a:rPr>
              <a:t>來註釋</a:t>
            </a:r>
          </a:p>
          <a:p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FROM </a:t>
            </a:r>
            <a:r>
              <a:rPr lang="zh-TW" altLang="en-US" dirty="0">
                <a:latin typeface="Source Code Pro" panose="020B0509030403020204" pitchFamily="49" charset="0"/>
              </a:rPr>
              <a:t>指令告訴 </a:t>
            </a:r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 </a:t>
            </a:r>
            <a:r>
              <a:rPr lang="zh-TW" altLang="en-US" dirty="0">
                <a:latin typeface="Source Code Pro" panose="020B0509030403020204" pitchFamily="49" charset="0"/>
              </a:rPr>
              <a:t>使用哪個映像檔作為基底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接著是維護者的信息</a:t>
            </a:r>
          </a:p>
          <a:p>
            <a:r>
              <a:rPr lang="en-US" altLang="zh-TW" dirty="0">
                <a:latin typeface="Source Code Pro" panose="020B0509030403020204" pitchFamily="49" charset="0"/>
                <a:ea typeface="Source Code Pro" panose="020B0509030403020204" pitchFamily="49" charset="0"/>
              </a:rPr>
              <a:t>RUN</a:t>
            </a:r>
            <a:r>
              <a:rPr lang="zh-TW" altLang="en-US" dirty="0">
                <a:latin typeface="Source Code Pro" panose="020B0509030403020204" pitchFamily="49" charset="0"/>
              </a:rPr>
              <a:t>開頭的指令會在建立中執行，比如安裝一個套件，在這裏使用 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apt </a:t>
            </a:r>
            <a:r>
              <a:rPr lang="zh-TW" altLang="en-US" dirty="0">
                <a:latin typeface="Source Code Pro" panose="020B0509030403020204" pitchFamily="49" charset="0"/>
              </a:rPr>
              <a:t>來安裝了一些套件</a:t>
            </a:r>
          </a:p>
          <a:p>
            <a:endParaRPr lang="zh-TW" altLang="en-US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2254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利用</a:t>
            </a:r>
            <a:r>
              <a:rPr lang="en-US" altLang="zh-TW" dirty="0" err="1"/>
              <a:t>Dockerfile</a:t>
            </a:r>
            <a:r>
              <a:rPr lang="zh-TW" altLang="en-US" dirty="0"/>
              <a:t>建立映像檔</a:t>
            </a:r>
            <a:r>
              <a:rPr lang="en-US" altLang="zh-TW" dirty="0"/>
              <a:t>(</a:t>
            </a:r>
            <a:r>
              <a:rPr lang="zh-TW" altLang="en-US" dirty="0"/>
              <a:t>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指令</a:t>
            </a:r>
            <a:r>
              <a:rPr lang="en-US" altLang="zh-TW" dirty="0"/>
              <a:t>vi </a:t>
            </a:r>
            <a:r>
              <a:rPr lang="en-US" altLang="zh-TW" dirty="0" err="1"/>
              <a:t>Dockerfile</a:t>
            </a:r>
            <a:r>
              <a:rPr lang="en-US" altLang="zh-TW" dirty="0"/>
              <a:t> </a:t>
            </a:r>
            <a:r>
              <a:rPr lang="zh-TW" altLang="en-US" dirty="0"/>
              <a:t>加入下列參數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43699" y="2547885"/>
            <a:ext cx="902375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# 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This is a comment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FROM ubuntu:18.04</a:t>
            </a:r>
          </a:p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MAINTAINER Chin-Tsai Lin &lt;ctlin@mail.ksu.edu.tw&gt;</a:t>
            </a:r>
            <a:endParaRPr lang="sv-SE" altLang="zh-TW" sz="24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RUN apt update</a:t>
            </a:r>
          </a:p>
          <a:p>
            <a:r>
              <a:rPr lang="sv-SE" altLang="zh-TW" sz="2400" b="1" dirty="0" smtClean="0">
                <a:latin typeface="Consolas" charset="0"/>
                <a:ea typeface="Consolas" charset="0"/>
                <a:cs typeface="Consolas" charset="0"/>
              </a:rPr>
              <a:t>RUN apt install –y nginx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1449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利用</a:t>
            </a:r>
            <a:r>
              <a:rPr lang="en-US" altLang="zh-TW" dirty="0" err="1"/>
              <a:t>Dockerfile</a:t>
            </a:r>
            <a:r>
              <a:rPr lang="zh-TW" altLang="en-US" dirty="0"/>
              <a:t>建立映像檔</a:t>
            </a:r>
            <a:r>
              <a:rPr lang="en-US" altLang="zh-TW" dirty="0"/>
              <a:t>(</a:t>
            </a:r>
            <a:r>
              <a:rPr lang="zh-TW" altLang="en-US" dirty="0"/>
              <a:t>三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docker</a:t>
            </a:r>
            <a:r>
              <a:rPr lang="en-US" altLang="zh-TW" dirty="0"/>
              <a:t> build </a:t>
            </a:r>
            <a:r>
              <a:rPr lang="zh-TW" altLang="en-US" dirty="0"/>
              <a:t>建立映像檔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084531" y="2564826"/>
            <a:ext cx="65046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/>
              <a:t>sudo</a:t>
            </a:r>
            <a:r>
              <a:rPr lang="en-US" altLang="zh-TW" sz="2400" b="1" dirty="0"/>
              <a:t> </a:t>
            </a:r>
            <a:r>
              <a:rPr lang="en-US" altLang="zh-TW" sz="2400" b="1" dirty="0" err="1"/>
              <a:t>docker</a:t>
            </a:r>
            <a:r>
              <a:rPr lang="en-US" altLang="zh-TW" sz="2400" b="1" dirty="0"/>
              <a:t> build -t</a:t>
            </a:r>
            <a:r>
              <a:rPr lang="zh-TW" altLang="en-US" sz="2400" b="1" dirty="0"/>
              <a:t> </a:t>
            </a:r>
            <a:r>
              <a:rPr lang="en-US" altLang="zh-TW" sz="2400" b="1" dirty="0" err="1" smtClean="0"/>
              <a:t>ksu-ie</a:t>
            </a:r>
            <a:r>
              <a:rPr lang="en-US" altLang="zh-TW" sz="2400" b="1" dirty="0" smtClean="0"/>
              <a:t>/ubuntu-nginx:v2 </a:t>
            </a:r>
            <a:r>
              <a:rPr lang="en-US" altLang="zh-TW" sz="2400" b="1" dirty="0"/>
              <a:t>.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20238" y="3026491"/>
            <a:ext cx="861870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Sending build context to Docker daemon 7.168 kB</a:t>
            </a:r>
          </a:p>
          <a:p>
            <a:r>
              <a:rPr lang="en-US" altLang="zh-TW" dirty="0"/>
              <a:t>Step 1/4 : FROM ubuntu:18.04</a:t>
            </a:r>
          </a:p>
          <a:p>
            <a:r>
              <a:rPr lang="en-US" altLang="zh-TW" dirty="0"/>
              <a:t> ---&gt; 47b19964fb50</a:t>
            </a:r>
          </a:p>
          <a:p>
            <a:r>
              <a:rPr lang="en-US" altLang="zh-TW" dirty="0"/>
              <a:t>Step 2/4 : MAINTAINER Chin-Tsai Lin &lt;ctlin@mail.ksu.edu.tw&gt;</a:t>
            </a:r>
          </a:p>
          <a:p>
            <a:r>
              <a:rPr lang="en-US" altLang="zh-TW" dirty="0"/>
              <a:t> ---&gt; Using cache</a:t>
            </a:r>
          </a:p>
          <a:p>
            <a:r>
              <a:rPr lang="en-US" altLang="zh-TW" dirty="0"/>
              <a:t> ---&gt; 6ff0774a93d1</a:t>
            </a:r>
          </a:p>
          <a:p>
            <a:r>
              <a:rPr lang="en-US" altLang="zh-TW" dirty="0"/>
              <a:t>Step 3/4 : RUN apt update</a:t>
            </a:r>
          </a:p>
          <a:p>
            <a:r>
              <a:rPr lang="en-US" altLang="zh-TW" dirty="0"/>
              <a:t> ---&gt; Using cache</a:t>
            </a:r>
          </a:p>
          <a:p>
            <a:r>
              <a:rPr lang="en-US" altLang="zh-TW" dirty="0"/>
              <a:t> ---&gt; 969363db7164</a:t>
            </a:r>
          </a:p>
          <a:p>
            <a:r>
              <a:rPr lang="en-US" altLang="zh-TW" dirty="0"/>
              <a:t>Step 4/4 : RUN apt install -y </a:t>
            </a:r>
            <a:r>
              <a:rPr lang="en-US" altLang="zh-TW" dirty="0" err="1"/>
              <a:t>nginx</a:t>
            </a:r>
            <a:endParaRPr lang="en-US" altLang="zh-TW" dirty="0"/>
          </a:p>
          <a:p>
            <a:r>
              <a:rPr lang="en-US" altLang="zh-TW" dirty="0"/>
              <a:t> ---&gt; Running in a1bf6a51f12b</a:t>
            </a:r>
          </a:p>
          <a:p>
            <a:endParaRPr lang="en-US" altLang="zh-TW" dirty="0"/>
          </a:p>
          <a:p>
            <a:r>
              <a:rPr lang="en-US" altLang="zh-TW" dirty="0">
                <a:solidFill>
                  <a:srgbClr val="FF0000"/>
                </a:solidFill>
              </a:rPr>
              <a:t>WARNING: apt does not have a stable CLI interface. Use with caution in scripts.</a:t>
            </a:r>
          </a:p>
        </p:txBody>
      </p:sp>
    </p:spTree>
    <p:extLst>
      <p:ext uri="{BB962C8B-B14F-4D97-AF65-F5344CB8AC3E}">
        <p14:creationId xmlns:p14="http://schemas.microsoft.com/office/powerpoint/2010/main" val="28612857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驗證</a:t>
            </a:r>
            <a:r>
              <a:rPr lang="en-US" altLang="zh-TW" dirty="0" err="1"/>
              <a:t>Dockerfile</a:t>
            </a:r>
            <a:r>
              <a:rPr lang="zh-TW" altLang="en-US" dirty="0"/>
              <a:t>映像檔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docker</a:t>
            </a:r>
            <a:r>
              <a:rPr lang="en-US" altLang="zh-TW" dirty="0"/>
              <a:t> images </a:t>
            </a:r>
            <a:r>
              <a:rPr lang="zh-TW" altLang="en-US" dirty="0"/>
              <a:t>查詢映像檔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51402" y="2447380"/>
            <a:ext cx="34131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$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zh-TW" altLang="en-US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zh-TW" altLang="en-US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images</a:t>
            </a:r>
            <a:endParaRPr lang="zh-TW" altLang="en-US" sz="24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51402" y="4890887"/>
            <a:ext cx="98700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$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run -t -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ksu-ie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ubuntu-nginx</a:t>
            </a:r>
            <a:r>
              <a:rPr lang="de-DE" altLang="zh-TW" sz="2400" b="1" dirty="0" smtClean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v2 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/bin/bash</a:t>
            </a:r>
          </a:p>
        </p:txBody>
      </p:sp>
      <p:sp>
        <p:nvSpPr>
          <p:cNvPr id="6" name="矩形 5"/>
          <p:cNvSpPr/>
          <p:nvPr/>
        </p:nvSpPr>
        <p:spPr>
          <a:xfrm>
            <a:off x="1238655" y="2859562"/>
            <a:ext cx="9144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REPOSITORY            TAG                 IMAGE ID            CREATED             SIZE</a:t>
            </a:r>
          </a:p>
          <a:p>
            <a:r>
              <a:rPr lang="zh-TW" altLang="en-US" dirty="0"/>
              <a:t>ksu-ie/ubuntu-nginx   v2                  4043066dbaca        2 minutes ago       172 MB</a:t>
            </a:r>
          </a:p>
          <a:p>
            <a:r>
              <a:rPr lang="zh-TW" altLang="en-US" dirty="0"/>
              <a:t>ksu-ie/ubuntu-nginx   v1                  0dab1657390f        40 minutes ago      88.1 MB</a:t>
            </a:r>
          </a:p>
          <a:p>
            <a:r>
              <a:rPr lang="zh-TW" altLang="en-US" dirty="0"/>
              <a:t>ctlin2/ubuntu-nginx   v1                  0dab1657390f        40 minutes ago      88.1 MB</a:t>
            </a:r>
          </a:p>
          <a:p>
            <a:r>
              <a:rPr lang="zh-TW" altLang="en-US" dirty="0"/>
              <a:t>docker.io/ubuntu      18.04               47b19964fb50        6 days ago          88.1 MB</a:t>
            </a:r>
          </a:p>
          <a:p>
            <a:r>
              <a:rPr lang="zh-TW" altLang="en-US" dirty="0"/>
              <a:t>docker.io/ubuntu      latest              47b19964fb50        6 days ago          88.1 MB</a:t>
            </a:r>
          </a:p>
          <a:p>
            <a:r>
              <a:rPr lang="zh-TW" altLang="en-US" dirty="0"/>
              <a:t>myubuntu              latest              47b19964fb50        6 days ago          88.1 MB</a:t>
            </a:r>
          </a:p>
        </p:txBody>
      </p:sp>
      <p:sp>
        <p:nvSpPr>
          <p:cNvPr id="7" name="矩形 6"/>
          <p:cNvSpPr/>
          <p:nvPr/>
        </p:nvSpPr>
        <p:spPr>
          <a:xfrm>
            <a:off x="1238655" y="5388839"/>
            <a:ext cx="102788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Source Code Pro" panose="020B0509030403020204" pitchFamily="49" charset="0"/>
              </a:rPr>
              <a:t>[ksu@localhost ~]$ sudo docker run -t -i ksu-ie/ubuntu-nginx:v2 /bin/bash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root@3daa3bb3989b:/# which nginx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/usr/sbin/nginx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root@3daa3bb3989b:/#</a:t>
            </a:r>
          </a:p>
        </p:txBody>
      </p:sp>
    </p:spTree>
    <p:extLst>
      <p:ext uri="{BB962C8B-B14F-4D97-AF65-F5344CB8AC3E}">
        <p14:creationId xmlns:p14="http://schemas.microsoft.com/office/powerpoint/2010/main" val="35021417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匯出映像檔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匯出映像檔到本地檔案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35051" y="2506103"/>
            <a:ext cx="79737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save -o </a:t>
            </a:r>
            <a:r>
              <a:rPr lang="zh-TW" altLang="en-US" sz="2400" b="1" i="1" dirty="0">
                <a:solidFill>
                  <a:srgbClr val="FF0000"/>
                </a:solidFill>
              </a:rPr>
              <a:t>本地端檔名 </a:t>
            </a:r>
            <a:r>
              <a:rPr lang="zh-TW" altLang="en-US" sz="2400" b="1" i="1" dirty="0" smtClean="0">
                <a:solidFill>
                  <a:srgbClr val="FF0000"/>
                </a:solidFill>
              </a:rPr>
              <a:t>    </a:t>
            </a:r>
            <a:r>
              <a:rPr lang="en-US" altLang="zh-TW" sz="2400" b="1" i="1" dirty="0" smtClean="0">
                <a:solidFill>
                  <a:srgbClr val="FF0000"/>
                </a:solidFill>
              </a:rPr>
              <a:t>REPOSITORY</a:t>
            </a:r>
            <a:r>
              <a:rPr lang="en-US" altLang="zh-TW" sz="2400" b="1" i="1" dirty="0" smtClean="0"/>
              <a:t>:</a:t>
            </a:r>
            <a:r>
              <a:rPr lang="en-US" altLang="zh-TW" sz="2400" b="1" i="1" dirty="0" smtClean="0">
                <a:solidFill>
                  <a:srgbClr val="FF0000"/>
                </a:solidFill>
              </a:rPr>
              <a:t>TAG</a:t>
            </a:r>
            <a:endParaRPr lang="en-US" altLang="zh-TW" sz="2400" b="1" i="1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35051" y="3186581"/>
            <a:ext cx="107196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save -o</a:t>
            </a:r>
            <a:r>
              <a:rPr lang="zh-TW" altLang="en-US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ubuntu-nginx.tar</a:t>
            </a:r>
            <a:r>
              <a:rPr lang="zh-TW" altLang="en-US" sz="2400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ksu-ie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/ubuntu-nginx:v1</a:t>
            </a:r>
            <a:endParaRPr lang="zh-TW" altLang="en-US" sz="2400" b="1" dirty="0"/>
          </a:p>
        </p:txBody>
      </p:sp>
      <p:sp>
        <p:nvSpPr>
          <p:cNvPr id="6" name="矩形 5"/>
          <p:cNvSpPr/>
          <p:nvPr/>
        </p:nvSpPr>
        <p:spPr>
          <a:xfrm>
            <a:off x="1135050" y="3659752"/>
            <a:ext cx="1021874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Source Code Pro" panose="020B0509030403020204" pitchFamily="49" charset="0"/>
              </a:rPr>
              <a:t>[ksu@localhost ~]$ ls -al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總計 88576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drwx------. 2 ksu  ksu       141  2月 12 22:36 .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drwxr-xr-x. 3 root root       17  2月  9 19:06 ..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-rw-------. 1 ksu  ksu       497  2月 12 01:35 .bash_history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-rw-r--r--. 1 ksu  ksu        18 10月 31 01:07 .bash_logout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-rw-r--r--. 1 ksu  ksu       193 10月 31 01:07 .bash_profile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-rw-r--r--. 1 ksu  ksu       231 10月 31 01:07 .bashrc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-rw-rw-r--. 1 ksu  ksu       128  2月 12 22:28 Dockerfile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-rw-------. 1 ksu  ksu        35  2月 12 00:05 .lesshst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-rw-------. 1 root root 90675712  2月 12 22:36 ubuntu-nginx.tar</a:t>
            </a:r>
          </a:p>
        </p:txBody>
      </p:sp>
    </p:spTree>
    <p:extLst>
      <p:ext uri="{BB962C8B-B14F-4D97-AF65-F5344CB8AC3E}">
        <p14:creationId xmlns:p14="http://schemas.microsoft.com/office/powerpoint/2010/main" val="18004522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移除映像檔</a:t>
            </a:r>
          </a:p>
        </p:txBody>
      </p:sp>
      <p:sp>
        <p:nvSpPr>
          <p:cNvPr id="4" name="矩形 3"/>
          <p:cNvSpPr/>
          <p:nvPr/>
        </p:nvSpPr>
        <p:spPr>
          <a:xfrm>
            <a:off x="1171754" y="1994375"/>
            <a:ext cx="71513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rmi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ksu-ie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/ubuntu-nginx:v1</a:t>
            </a:r>
            <a:endParaRPr lang="en-US" altLang="zh-TW" sz="24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9226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匯入映像檔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匯入本地檔案到本地映像檔庫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83937" y="2556437"/>
            <a:ext cx="66415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altLang="zh-TW" sz="2400" b="1" dirty="0" err="1" smtClean="0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load -</a:t>
            </a:r>
            <a:r>
              <a:rPr lang="en-US" altLang="zh-TW" sz="2400" b="1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altLang="zh-TW" sz="2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TW" sz="2400" b="1" dirty="0" smtClean="0">
                <a:latin typeface="Consolas" charset="0"/>
                <a:ea typeface="Consolas" charset="0"/>
                <a:cs typeface="Consolas" charset="0"/>
              </a:rPr>
              <a:t>ubuntu-nginx.tar</a:t>
            </a:r>
            <a:endParaRPr lang="zh-TW" altLang="en-US" sz="2400" b="1" dirty="0"/>
          </a:p>
        </p:txBody>
      </p:sp>
      <p:sp>
        <p:nvSpPr>
          <p:cNvPr id="5" name="矩形 4"/>
          <p:cNvSpPr/>
          <p:nvPr/>
        </p:nvSpPr>
        <p:spPr>
          <a:xfrm>
            <a:off x="1183937" y="3166692"/>
            <a:ext cx="955086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Source Code Pro" panose="020B0509030403020204" pitchFamily="49" charset="0"/>
              </a:rPr>
              <a:t>bebe7ce6215a: Loading layer 90.62 MB/90.62 MB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283fb404ea94: Loading layer 15.87 kB/15.87 kB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663e8522d78b: Loading layer 11.26 kB/11.26 kB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4b7d93055d87: Loading layer 3.072 kB/3.072 kB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1c162afe128b: Loading layer 4.096 kB/4.096 kB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Loaded image: ksu-ie/ubuntu-nginx:v</a:t>
            </a:r>
            <a:r>
              <a:rPr lang="zh-TW" altLang="en-US" dirty="0" smtClean="0">
                <a:latin typeface="Source Code Pro" panose="020B0509030403020204" pitchFamily="49" charset="0"/>
              </a:rPr>
              <a:t>1</a:t>
            </a:r>
            <a:endParaRPr lang="en-US" altLang="zh-TW" dirty="0" smtClean="0">
              <a:latin typeface="Source Code Pro" panose="020B0509030403020204" pitchFamily="49" charset="0"/>
            </a:endParaRPr>
          </a:p>
          <a:p>
            <a:r>
              <a:rPr lang="en-US" altLang="zh-TW" dirty="0">
                <a:latin typeface="Source Code Pro" panose="020B0509030403020204" pitchFamily="49" charset="0"/>
              </a:rPr>
              <a:t>[</a:t>
            </a:r>
            <a:r>
              <a:rPr lang="en-US" altLang="zh-TW" dirty="0" err="1">
                <a:latin typeface="Source Code Pro" panose="020B0509030403020204" pitchFamily="49" charset="0"/>
              </a:rPr>
              <a:t>ksu@localhost</a:t>
            </a:r>
            <a:r>
              <a:rPr lang="en-US" altLang="zh-TW" dirty="0">
                <a:latin typeface="Source Code Pro" panose="020B0509030403020204" pitchFamily="49" charset="0"/>
              </a:rPr>
              <a:t> ~]$ </a:t>
            </a:r>
            <a:r>
              <a:rPr lang="en-US" altLang="zh-TW" dirty="0" err="1">
                <a:latin typeface="Source Code Pro" panose="020B0509030403020204" pitchFamily="49" charset="0"/>
              </a:rPr>
              <a:t>docker</a:t>
            </a:r>
            <a:r>
              <a:rPr lang="en-US" altLang="zh-TW" dirty="0">
                <a:latin typeface="Source Code Pro" panose="020B0509030403020204" pitchFamily="49" charset="0"/>
              </a:rPr>
              <a:t> images</a:t>
            </a:r>
          </a:p>
          <a:p>
            <a:r>
              <a:rPr lang="en-US" altLang="zh-TW" dirty="0">
                <a:latin typeface="Source Code Pro" panose="020B0509030403020204" pitchFamily="49" charset="0"/>
              </a:rPr>
              <a:t>REPOSITORY            TAG                 IMAGE ID            CREATED             SIZE</a:t>
            </a:r>
          </a:p>
          <a:p>
            <a:r>
              <a:rPr lang="en-US" altLang="zh-TW" dirty="0" err="1">
                <a:latin typeface="Source Code Pro" panose="020B0509030403020204" pitchFamily="49" charset="0"/>
              </a:rPr>
              <a:t>ksu-ie</a:t>
            </a:r>
            <a:r>
              <a:rPr lang="en-US" altLang="zh-TW" dirty="0">
                <a:latin typeface="Source Code Pro" panose="020B0509030403020204" pitchFamily="49" charset="0"/>
              </a:rPr>
              <a:t>/</a:t>
            </a:r>
            <a:r>
              <a:rPr lang="en-US" altLang="zh-TW" dirty="0" err="1">
                <a:latin typeface="Source Code Pro" panose="020B0509030403020204" pitchFamily="49" charset="0"/>
              </a:rPr>
              <a:t>ubuntu-nginx</a:t>
            </a:r>
            <a:r>
              <a:rPr lang="en-US" altLang="zh-TW" dirty="0">
                <a:latin typeface="Source Code Pro" panose="020B0509030403020204" pitchFamily="49" charset="0"/>
              </a:rPr>
              <a:t>   v1                  0dab1657390f        About an hour ago   88.1 </a:t>
            </a:r>
            <a:r>
              <a:rPr lang="en-US" altLang="zh-TW" dirty="0" smtClean="0">
                <a:latin typeface="Source Code Pro" panose="020B0509030403020204" pitchFamily="49" charset="0"/>
              </a:rPr>
              <a:t>MB</a:t>
            </a:r>
            <a:endParaRPr lang="en-US" altLang="zh-TW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71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上傳映像檔至</a:t>
            </a:r>
            <a:r>
              <a:rPr lang="en-US" altLang="zh-TW" dirty="0" smtClean="0"/>
              <a:t>Registry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sz="2400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2400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tag </a:t>
            </a:r>
            <a:r>
              <a:rPr lang="en-US" altLang="zh-TW" sz="2400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ksu-ie</a:t>
            </a:r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/ubuntu-nginx:v1 ctlin2/ubuntu-nginx:v1</a:t>
            </a:r>
          </a:p>
          <a:p>
            <a:endParaRPr lang="en-US" altLang="zh-TW" sz="2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altLang="zh-TW" sz="2400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altLang="zh-TW" sz="2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altLang="zh-TW" sz="2400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en-US" altLang="zh-TW" sz="2400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2400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login</a:t>
            </a:r>
          </a:p>
          <a:p>
            <a:endParaRPr lang="en-US" altLang="zh-TW" sz="2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altLang="zh-TW" sz="2400" dirty="0" smtClean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073791" y="2592198"/>
            <a:ext cx="974337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[</a:t>
            </a:r>
            <a:r>
              <a:rPr lang="en-US" altLang="zh-TW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ksu@localhost</a:t>
            </a:r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~]$ </a:t>
            </a:r>
            <a:r>
              <a:rPr lang="en-US" altLang="zh-TW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images</a:t>
            </a:r>
          </a:p>
          <a:p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REPOSITORY            TAG                 IMAGE ID            CREATED             SIZE</a:t>
            </a:r>
          </a:p>
          <a:p>
            <a:r>
              <a:rPr lang="en-US" altLang="zh-TW" sz="1400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ctlin2/</a:t>
            </a:r>
            <a:r>
              <a:rPr lang="en-US" altLang="zh-TW" sz="1400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ubuntu-nginx</a:t>
            </a:r>
            <a:r>
              <a:rPr lang="en-US" altLang="zh-TW" sz="1400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v1                  0dab1657390f        24 minutes ago      88.1 MB</a:t>
            </a:r>
          </a:p>
          <a:p>
            <a:r>
              <a:rPr lang="en-US" altLang="zh-TW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ksu-ie</a:t>
            </a:r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en-US" altLang="zh-TW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ubuntu-nginx</a:t>
            </a:r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v1                  0dab1657390f        24 minutes ago      88.1 MB</a:t>
            </a:r>
          </a:p>
          <a:p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docker.io/</a:t>
            </a:r>
            <a:r>
              <a:rPr lang="en-US" altLang="zh-TW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18.04               47b19964fb50        6 days ago          88.1 MB</a:t>
            </a:r>
          </a:p>
          <a:p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docker.io/</a:t>
            </a:r>
            <a:r>
              <a:rPr lang="en-US" altLang="zh-TW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ubuntu</a:t>
            </a:r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latest              47b19964fb50        6 days ago          88.1 MB</a:t>
            </a:r>
          </a:p>
          <a:p>
            <a:r>
              <a:rPr lang="en-US" altLang="zh-TW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myubuntu</a:t>
            </a:r>
            <a:r>
              <a:rPr lang="en-US" altLang="zh-TW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latest              47b19964fb50        6 days ago          88.1 MB</a:t>
            </a:r>
          </a:p>
          <a:p>
            <a:endParaRPr lang="zh-TW" altLang="en-US" sz="1400" dirty="0">
              <a:latin typeface="Source Code Pro" panose="020B0509030403020204" pitchFamily="49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49290" y="4918301"/>
            <a:ext cx="1028000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Source Code Pro" panose="020B0509030403020204" pitchFamily="49" charset="0"/>
              </a:rPr>
              <a:t>Login with your Docker ID to push and pull images from Docker Hub. If you don't have a Docker ID, head over to https://hub.docker.com to create one.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Username: ctlin2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Password: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Login Succeeded</a:t>
            </a:r>
          </a:p>
        </p:txBody>
      </p:sp>
    </p:spTree>
    <p:extLst>
      <p:ext uri="{BB962C8B-B14F-4D97-AF65-F5344CB8AC3E}">
        <p14:creationId xmlns:p14="http://schemas.microsoft.com/office/powerpoint/2010/main" val="17383636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上傳映像檔至</a:t>
            </a:r>
            <a:r>
              <a:rPr lang="en-US" altLang="zh-TW" dirty="0" smtClean="0"/>
              <a:t>Registry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$</a:t>
            </a:r>
            <a:r>
              <a:rPr lang="en-US" altLang="zh-TW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2400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sudo</a:t>
            </a:r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2400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docker</a:t>
            </a:r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2400" b="1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push</a:t>
            </a:r>
            <a:r>
              <a:rPr lang="en-US" altLang="zh-TW" sz="2400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altLang="zh-TW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ctlin2/ubuntu-nginx:v1</a:t>
            </a:r>
            <a:endParaRPr lang="zh-TW" altLang="en-US" sz="2400" dirty="0">
              <a:latin typeface="Source Code Pro" panose="020B0509030403020204" pitchFamily="49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43030" y="2291617"/>
            <a:ext cx="1057572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Source Code Pro" panose="020B0509030403020204" pitchFamily="49" charset="0"/>
              </a:rPr>
              <a:t>The push refers to a repository [docker.io/ctlin2/ubuntu-nginx]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1c162afe128b: Pushed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4b7d93055d87: Pushed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663e8522d78b: Pushed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283fb404ea94: Pushed</a:t>
            </a:r>
          </a:p>
          <a:p>
            <a:r>
              <a:rPr lang="zh-TW" altLang="en-US" dirty="0">
                <a:latin typeface="Source Code Pro" panose="020B0509030403020204" pitchFamily="49" charset="0"/>
              </a:rPr>
              <a:t>bebe7ce6215a: Pushing [==================================================&gt;] 89.57 MB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040" y="4154805"/>
            <a:ext cx="8303895" cy="270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542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HanziPen TC" charset="0"/>
                <a:ea typeface="HanziPen TC" charset="0"/>
                <a:cs typeface="HanziPen TC" charset="0"/>
              </a:rPr>
              <a:t>什麼是</a:t>
            </a:r>
            <a:r>
              <a:rPr lang="en-US" altLang="zh-TW" dirty="0" smtClean="0">
                <a:latin typeface="Hannotate TC" charset="-120"/>
                <a:ea typeface="Hannotate TC" charset="-120"/>
                <a:cs typeface="Hannotate TC" charset="-120"/>
              </a:rPr>
              <a:t>Docker?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altLang="zh-TW" sz="2800" dirty="0"/>
              <a:t>Docker </a:t>
            </a:r>
            <a:r>
              <a:rPr lang="zh-TW" altLang="en-US" sz="2800" dirty="0"/>
              <a:t>是一個開源專案，誕生於</a:t>
            </a:r>
            <a:r>
              <a:rPr lang="en-US" altLang="zh-TW" sz="2800" dirty="0"/>
              <a:t>2013</a:t>
            </a:r>
            <a:r>
              <a:rPr lang="zh-TW" altLang="en-US" sz="2800" dirty="0"/>
              <a:t>年初。</a:t>
            </a:r>
            <a:endParaRPr lang="en-US" altLang="zh-TW" sz="2800" dirty="0"/>
          </a:p>
          <a:p>
            <a:pPr lvl="1"/>
            <a:r>
              <a:rPr lang="zh-TW" altLang="en-US" sz="2800" dirty="0"/>
              <a:t>基於</a:t>
            </a:r>
            <a:r>
              <a:rPr lang="en-US" altLang="zh-TW" sz="2800" dirty="0"/>
              <a:t>Go</a:t>
            </a:r>
            <a:r>
              <a:rPr lang="zh-TW" altLang="en-US" sz="2800" dirty="0"/>
              <a:t>語言實作</a:t>
            </a:r>
            <a:endParaRPr lang="en-US" altLang="zh-TW" sz="2800" dirty="0"/>
          </a:p>
          <a:p>
            <a:pPr lvl="1"/>
            <a:r>
              <a:rPr lang="zh-TW" altLang="en-US" sz="2800" dirty="0"/>
              <a:t>專案後來加入了</a:t>
            </a:r>
            <a:r>
              <a:rPr lang="en-US" altLang="zh-TW" sz="2800" dirty="0"/>
              <a:t>Linux</a:t>
            </a:r>
            <a:r>
              <a:rPr lang="zh-TW" altLang="en-US" sz="2800" dirty="0"/>
              <a:t>基金會</a:t>
            </a:r>
            <a:endParaRPr lang="en-US" altLang="zh-TW" sz="2800" dirty="0"/>
          </a:p>
          <a:p>
            <a:pPr lvl="1"/>
            <a:r>
              <a:rPr lang="zh-TW" altLang="en-US" sz="2800" dirty="0"/>
              <a:t>遵從</a:t>
            </a:r>
            <a:r>
              <a:rPr lang="en-US" altLang="zh-TW" sz="2800" dirty="0"/>
              <a:t>Apache 2.0</a:t>
            </a:r>
            <a:r>
              <a:rPr lang="zh-TW" altLang="en-US" sz="2800" dirty="0"/>
              <a:t>協議</a:t>
            </a:r>
            <a:endParaRPr lang="en-US" altLang="zh-TW" sz="2800" dirty="0"/>
          </a:p>
          <a:p>
            <a:pPr lvl="1"/>
            <a:r>
              <a:rPr lang="en-US" altLang="zh-TW" sz="2800" dirty="0"/>
              <a:t>Source Code</a:t>
            </a:r>
            <a:r>
              <a:rPr lang="zh-TW" altLang="en-US" sz="2800" dirty="0"/>
              <a:t>在</a:t>
            </a:r>
            <a:r>
              <a:rPr lang="en-US" altLang="zh-TW" sz="2800" dirty="0"/>
              <a:t>GitHub</a:t>
            </a:r>
            <a:r>
              <a:rPr lang="zh-TW" altLang="en-US" sz="2800" dirty="0"/>
              <a:t>上維護</a:t>
            </a:r>
            <a:endParaRPr lang="en-US" altLang="zh-TW" sz="2800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084" y="4288592"/>
            <a:ext cx="6495831" cy="155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580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Docker</a:t>
            </a:r>
            <a:r>
              <a:rPr lang="zh-TW" altLang="en-US" smtClean="0"/>
              <a:t>容器基本操作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00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啟動容器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利用容器執行指令</a:t>
            </a:r>
          </a:p>
          <a:p>
            <a:r>
              <a:rPr lang="en-US" altLang="zh-TW" dirty="0" smtClean="0"/>
              <a:t>$</a:t>
            </a:r>
            <a:r>
              <a:rPr lang="en-US" altLang="zh-TW" dirty="0" err="1" smtClean="0"/>
              <a:t>sudo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docker</a:t>
            </a:r>
            <a:r>
              <a:rPr lang="en-US" altLang="zh-TW" dirty="0" smtClean="0"/>
              <a:t> run </a:t>
            </a:r>
            <a:r>
              <a:rPr lang="en-US" altLang="zh-TW" dirty="0" err="1" smtClean="0"/>
              <a:t>hpc</a:t>
            </a:r>
            <a:r>
              <a:rPr lang="en-US" altLang="zh-TW" dirty="0" smtClean="0"/>
              <a:t>/apache:v1 /bin/echo 'Hello'</a:t>
            </a:r>
            <a:endParaRPr lang="zh-TW" altLang="en-US" dirty="0" smtClean="0"/>
          </a:p>
          <a:p>
            <a:endParaRPr lang="zh-TW" altLang="en-US" dirty="0" smtClean="0"/>
          </a:p>
          <a:p>
            <a:endParaRPr lang="zh-TW" altLang="en-US" dirty="0" smtClean="0"/>
          </a:p>
          <a:p>
            <a:r>
              <a:rPr lang="zh-TW" altLang="en-US" dirty="0" smtClean="0"/>
              <a:t>利用本地端映像檔，啟動容器</a:t>
            </a:r>
          </a:p>
          <a:p>
            <a:r>
              <a:rPr lang="en-US" altLang="zh-TW" dirty="0" smtClean="0"/>
              <a:t>$ </a:t>
            </a:r>
            <a:r>
              <a:rPr lang="en-US" altLang="zh-TW" dirty="0" err="1" smtClean="0"/>
              <a:t>sudo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docker</a:t>
            </a:r>
            <a:r>
              <a:rPr lang="en-US" altLang="zh-TW" dirty="0" smtClean="0"/>
              <a:t> run</a:t>
            </a:r>
            <a:r>
              <a:rPr lang="zh-TW" altLang="en-US" dirty="0" smtClean="0"/>
              <a:t> </a:t>
            </a:r>
            <a:r>
              <a:rPr lang="en-US" altLang="zh-TW" dirty="0" smtClean="0"/>
              <a:t>-t</a:t>
            </a:r>
            <a:r>
              <a:rPr lang="zh-TW" altLang="en-US" dirty="0" smtClean="0"/>
              <a:t> </a:t>
            </a:r>
            <a:r>
              <a:rPr lang="en-US" altLang="zh-TW" dirty="0" smtClean="0"/>
              <a:t>-</a:t>
            </a:r>
            <a:r>
              <a:rPr lang="en-US" altLang="zh-TW" dirty="0" err="1" smtClean="0"/>
              <a:t>i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hpc</a:t>
            </a:r>
            <a:r>
              <a:rPr lang="en-US" altLang="zh-TW" dirty="0" smtClean="0"/>
              <a:t>/apache:v1</a:t>
            </a:r>
            <a:r>
              <a:rPr lang="zh-TW" altLang="en-US" dirty="0" smtClean="0"/>
              <a:t> </a:t>
            </a:r>
            <a:r>
              <a:rPr lang="en-US" altLang="zh-TW" dirty="0" smtClean="0"/>
              <a:t>/bin/bash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41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60127"/>
            <a:ext cx="9447964" cy="63981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5054818"/>
            <a:ext cx="9260511" cy="57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04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啟動容器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背景執行</a:t>
            </a:r>
          </a:p>
          <a:p>
            <a:r>
              <a:rPr lang="en-US" altLang="zh-TW" smtClean="0"/>
              <a:t>$sudo docker run -d hpc/apache:v1 /bin/sh -c "while true; do echo hello; sleep 1; done"</a:t>
            </a:r>
            <a:endParaRPr lang="zh-TW" altLang="en-US" smtClean="0"/>
          </a:p>
          <a:p>
            <a:endParaRPr lang="zh-TW" altLang="en-US" smtClean="0"/>
          </a:p>
          <a:p>
            <a:r>
              <a:rPr lang="zh-TW" altLang="en-US" smtClean="0"/>
              <a:t>查看目前啟動的容器</a:t>
            </a:r>
          </a:p>
          <a:p>
            <a:r>
              <a:rPr lang="en-US" altLang="zh-TW" smtClean="0"/>
              <a:t>$sudo docker ps</a:t>
            </a:r>
            <a:endParaRPr lang="zh-TW" altLang="en-US" smtClean="0"/>
          </a:p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42</a:t>
            </a:fld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33919"/>
            <a:ext cx="9393622" cy="62531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43470"/>
            <a:ext cx="107315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98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查詢容器執行結果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查看目前啟動的容器，取得容器名稱</a:t>
            </a:r>
          </a:p>
          <a:p>
            <a:r>
              <a:rPr lang="en-US" altLang="zh-TW" smtClean="0"/>
              <a:t>$sudo docker ps</a:t>
            </a:r>
            <a:endParaRPr lang="zh-TW" altLang="en-US" smtClean="0"/>
          </a:p>
          <a:p>
            <a:endParaRPr lang="zh-TW" altLang="en-US" smtClean="0"/>
          </a:p>
          <a:p>
            <a:endParaRPr lang="zh-TW" altLang="en-US" smtClean="0"/>
          </a:p>
          <a:p>
            <a:r>
              <a:rPr lang="zh-TW" altLang="en-US" smtClean="0"/>
              <a:t>可以利用容器名稱或</a:t>
            </a:r>
            <a:r>
              <a:rPr lang="en-US" altLang="zh-TW" smtClean="0"/>
              <a:t>ID</a:t>
            </a:r>
            <a:r>
              <a:rPr lang="zh-TW" altLang="en-US" smtClean="0"/>
              <a:t>，取得</a:t>
            </a:r>
            <a:r>
              <a:rPr lang="en-US" altLang="zh-TW" smtClean="0"/>
              <a:t>logs</a:t>
            </a:r>
            <a:r>
              <a:rPr lang="zh-TW" altLang="en-US" smtClean="0"/>
              <a:t>內容</a:t>
            </a:r>
          </a:p>
          <a:p>
            <a:r>
              <a:rPr lang="en-US" altLang="zh-TW" smtClean="0"/>
              <a:t>$sudo docker logs</a:t>
            </a:r>
            <a:r>
              <a:rPr lang="zh-TW" altLang="en-US" smtClean="0"/>
              <a:t> </a:t>
            </a:r>
            <a:r>
              <a:rPr lang="en-US" altLang="zh-TW" smtClean="0"/>
              <a:t>cocky_volhard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43</a:t>
            </a:fld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12" y="2967089"/>
            <a:ext cx="10731500" cy="7366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b="50721"/>
          <a:stretch/>
        </p:blipFill>
        <p:spPr>
          <a:xfrm>
            <a:off x="905312" y="4943146"/>
            <a:ext cx="6382407" cy="159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2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列出容器運作狀態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列出所有容器狀態</a:t>
            </a:r>
          </a:p>
          <a:p>
            <a:r>
              <a:rPr lang="en-US" altLang="zh-TW" dirty="0" smtClean="0"/>
              <a:t>$</a:t>
            </a:r>
            <a:r>
              <a:rPr lang="en-US" altLang="zh-TW" dirty="0" err="1" smtClean="0"/>
              <a:t>sudo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docker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ps</a:t>
            </a:r>
            <a:r>
              <a:rPr lang="zh-TW" altLang="en-US" dirty="0" smtClean="0"/>
              <a:t> </a:t>
            </a:r>
            <a:r>
              <a:rPr lang="en-US" altLang="zh-TW" dirty="0" smtClean="0"/>
              <a:t>-a</a:t>
            </a:r>
            <a:endParaRPr lang="zh-TW" altLang="en-US" dirty="0" smtClean="0"/>
          </a:p>
          <a:p>
            <a:endParaRPr lang="zh-TW" altLang="en-US" dirty="0" smtClean="0"/>
          </a:p>
          <a:p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44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72" y="3155367"/>
            <a:ext cx="11252200" cy="148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停止容器運作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利用容器名稱或</a:t>
            </a:r>
            <a:r>
              <a:rPr lang="en-US" altLang="zh-TW" smtClean="0"/>
              <a:t>ID</a:t>
            </a:r>
            <a:r>
              <a:rPr lang="zh-TW" altLang="en-US" smtClean="0"/>
              <a:t>，停止目前啟動的容器</a:t>
            </a:r>
          </a:p>
          <a:p>
            <a:r>
              <a:rPr lang="en-US" altLang="zh-TW" smtClean="0"/>
              <a:t>$sudo docker stop</a:t>
            </a:r>
            <a:r>
              <a:rPr lang="zh-TW" altLang="en-US" smtClean="0"/>
              <a:t> </a:t>
            </a:r>
            <a:r>
              <a:rPr lang="is-IS" altLang="zh-TW" smtClean="0"/>
              <a:t>52ec9935064c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45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3047207"/>
            <a:ext cx="119126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39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刪除容器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利用容器名稱或</a:t>
            </a:r>
            <a:r>
              <a:rPr lang="en-US" altLang="zh-TW" smtClean="0"/>
              <a:t>ID</a:t>
            </a:r>
            <a:r>
              <a:rPr lang="zh-TW" altLang="en-US" smtClean="0"/>
              <a:t>，刪除不使用的容器</a:t>
            </a:r>
          </a:p>
          <a:p>
            <a:r>
              <a:rPr lang="en-US" altLang="zh-TW" smtClean="0"/>
              <a:t>$sudo docker rm</a:t>
            </a:r>
            <a:r>
              <a:rPr lang="zh-TW" altLang="en-US" smtClean="0"/>
              <a:t> </a:t>
            </a:r>
            <a:r>
              <a:rPr lang="is-IS" altLang="zh-TW" smtClean="0"/>
              <a:t>52ec9935064c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46</a:t>
            </a:fld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2928144"/>
            <a:ext cx="115697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69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進入已離線的容器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利用容器名稱或</a:t>
            </a:r>
            <a:r>
              <a:rPr lang="en-US" altLang="zh-TW" smtClean="0"/>
              <a:t>ID</a:t>
            </a:r>
            <a:r>
              <a:rPr lang="zh-TW" altLang="en-US" smtClean="0"/>
              <a:t>啟動容器，使用</a:t>
            </a:r>
            <a:r>
              <a:rPr lang="en-US" altLang="zh-TW" smtClean="0"/>
              <a:t>attach</a:t>
            </a:r>
            <a:r>
              <a:rPr lang="zh-TW" altLang="en-US" smtClean="0"/>
              <a:t>進入啟動的容器</a:t>
            </a:r>
          </a:p>
          <a:p>
            <a:r>
              <a:rPr lang="en-US" altLang="zh-TW" smtClean="0"/>
              <a:t>$sudo docker start</a:t>
            </a:r>
            <a:r>
              <a:rPr lang="zh-TW" altLang="en-US" smtClean="0"/>
              <a:t> </a:t>
            </a:r>
            <a:r>
              <a:rPr lang="sk-SK" altLang="zh-TW" smtClean="0"/>
              <a:t>dc54a4ef4a75</a:t>
            </a:r>
            <a:endParaRPr lang="zh-TW" altLang="en-US" smtClean="0"/>
          </a:p>
          <a:p>
            <a:endParaRPr lang="zh-TW" altLang="en-US" smtClean="0"/>
          </a:p>
          <a:p>
            <a:endParaRPr lang="zh-TW" altLang="en-US" smtClean="0"/>
          </a:p>
          <a:p>
            <a:endParaRPr lang="zh-TW" altLang="en-US" smtClean="0"/>
          </a:p>
          <a:p>
            <a:endParaRPr lang="zh-TW" altLang="en-US" smtClean="0"/>
          </a:p>
          <a:p>
            <a:r>
              <a:rPr lang="en-US" altLang="zh-TW" smtClean="0"/>
              <a:t>$sudo docker attach dc54a4ef4a75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47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" y="2824667"/>
            <a:ext cx="11607800" cy="19812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294" y="5471931"/>
            <a:ext cx="6027747" cy="66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49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將容器匯出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類似</a:t>
            </a:r>
            <a:r>
              <a:rPr lang="en-US" altLang="zh-TW" dirty="0" smtClean="0"/>
              <a:t>workstation</a:t>
            </a:r>
            <a:r>
              <a:rPr lang="zh-TW" altLang="en-US" dirty="0" smtClean="0"/>
              <a:t>快照功能，使用容器</a:t>
            </a:r>
            <a:r>
              <a:rPr lang="en-US" altLang="zh-TW" dirty="0" smtClean="0"/>
              <a:t>ID</a:t>
            </a:r>
            <a:r>
              <a:rPr lang="zh-TW" altLang="en-US" dirty="0" smtClean="0"/>
              <a:t> </a:t>
            </a:r>
            <a:r>
              <a:rPr lang="en-US" altLang="zh-TW" dirty="0" smtClean="0"/>
              <a:t>export</a:t>
            </a:r>
            <a:r>
              <a:rPr lang="zh-TW" altLang="en-US" dirty="0" smtClean="0"/>
              <a:t>將容器匯出</a:t>
            </a:r>
          </a:p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#cd</a:t>
            </a:r>
            <a:r>
              <a:rPr lang="zh-TW" altLang="en-US" dirty="0" smtClean="0">
                <a:latin typeface="Source Code Pro" panose="020B0509030403020204" pitchFamily="49" charset="0"/>
              </a:rPr>
              <a:t> 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tmp</a:t>
            </a:r>
            <a:r>
              <a:rPr lang="zh-TW" altLang="en-US" dirty="0" smtClean="0">
                <a:latin typeface="Source Code Pro" panose="020B0509030403020204" pitchFamily="49" charset="0"/>
              </a:rPr>
              <a:t> 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&amp;&amp;</a:t>
            </a:r>
            <a:r>
              <a:rPr lang="zh-TW" altLang="en-US" dirty="0" smtClean="0">
                <a:latin typeface="Source Code Pro" panose="020B0509030403020204" pitchFamily="49" charset="0"/>
              </a:rPr>
              <a:t> </a:t>
            </a:r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touch</a:t>
            </a:r>
            <a:r>
              <a:rPr lang="zh-TW" altLang="en-US" dirty="0" smtClean="0">
                <a:latin typeface="Source Code Pro" panose="020B0509030403020204" pitchFamily="49" charset="0"/>
              </a:rPr>
              <a:t> </a:t>
            </a:r>
            <a:r>
              <a:rPr lang="en-US" altLang="zh-TW" dirty="0" err="1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hpctest</a:t>
            </a:r>
            <a:endParaRPr lang="zh-TW" altLang="en-US" dirty="0" smtClean="0">
              <a:latin typeface="Source Code Pro" panose="020B0509030403020204" pitchFamily="49" charset="0"/>
            </a:endParaRPr>
          </a:p>
          <a:p>
            <a:r>
              <a:rPr lang="en-US" altLang="zh-TW" dirty="0" smtClean="0">
                <a:latin typeface="Source Code Pro" panose="020B0509030403020204" pitchFamily="49" charset="0"/>
                <a:ea typeface="Source Code Pro" panose="020B0509030403020204" pitchFamily="49" charset="0"/>
              </a:rPr>
              <a:t>#exit</a:t>
            </a:r>
            <a:endParaRPr lang="zh-TW" altLang="en-US" dirty="0" smtClean="0">
              <a:latin typeface="Source Code Pro" panose="020B0509030403020204" pitchFamily="49" charset="0"/>
            </a:endParaRPr>
          </a:p>
          <a:p>
            <a:endParaRPr lang="zh-TW" altLang="en-US" dirty="0" smtClean="0"/>
          </a:p>
          <a:p>
            <a:endParaRPr lang="zh-TW" altLang="en-US" dirty="0" smtClean="0"/>
          </a:p>
          <a:p>
            <a:r>
              <a:rPr lang="en-US" altLang="zh-TW" dirty="0" smtClean="0"/>
              <a:t>$</a:t>
            </a:r>
            <a:r>
              <a:rPr lang="en-US" altLang="zh-TW" dirty="0" err="1" smtClean="0"/>
              <a:t>sudo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docker</a:t>
            </a:r>
            <a:r>
              <a:rPr lang="en-US" altLang="zh-TW" dirty="0" smtClean="0"/>
              <a:t> export</a:t>
            </a:r>
            <a:r>
              <a:rPr lang="zh-TW" altLang="en-US" dirty="0" smtClean="0"/>
              <a:t> </a:t>
            </a:r>
            <a:r>
              <a:rPr lang="sk-SK" altLang="zh-TW" dirty="0" smtClean="0"/>
              <a:t>dc54a4ef4a75</a:t>
            </a:r>
            <a:r>
              <a:rPr lang="zh-TW" altLang="en-US" dirty="0" smtClean="0"/>
              <a:t> </a:t>
            </a:r>
            <a:r>
              <a:rPr lang="en-US" altLang="zh-TW" dirty="0" smtClean="0"/>
              <a:t>&gt;</a:t>
            </a:r>
            <a:r>
              <a:rPr lang="zh-TW" altLang="en-US" dirty="0" smtClean="0"/>
              <a:t> </a:t>
            </a:r>
            <a:r>
              <a:rPr lang="en-US" altLang="zh-TW" dirty="0" smtClean="0"/>
              <a:t>test.tar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48</a:t>
            </a:fld>
            <a:endParaRPr lang="zh-TW" altLang="en-US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889" y="2417245"/>
            <a:ext cx="4739011" cy="1943443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557" y="4891175"/>
            <a:ext cx="6338006" cy="219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49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將容器匯入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使用容器</a:t>
            </a:r>
            <a:r>
              <a:rPr lang="en-US" altLang="zh-TW" smtClean="0"/>
              <a:t>ID</a:t>
            </a:r>
            <a:r>
              <a:rPr lang="zh-TW" altLang="en-US" smtClean="0"/>
              <a:t> </a:t>
            </a:r>
            <a:r>
              <a:rPr lang="en-US" altLang="zh-TW" smtClean="0"/>
              <a:t>import</a:t>
            </a:r>
            <a:r>
              <a:rPr lang="zh-TW" altLang="en-US" smtClean="0"/>
              <a:t>將容器匯入</a:t>
            </a:r>
          </a:p>
          <a:p>
            <a:r>
              <a:rPr lang="en-US" altLang="zh-TW" smtClean="0"/>
              <a:t>$cat</a:t>
            </a:r>
            <a:r>
              <a:rPr lang="zh-TW" altLang="en-US" smtClean="0"/>
              <a:t> </a:t>
            </a:r>
            <a:r>
              <a:rPr lang="en-US" altLang="zh-TW" smtClean="0"/>
              <a:t>test.tar</a:t>
            </a:r>
            <a:r>
              <a:rPr lang="zh-TW" altLang="en-US" smtClean="0"/>
              <a:t> </a:t>
            </a:r>
            <a:r>
              <a:rPr lang="en-US" altLang="zh-TW" smtClean="0"/>
              <a:t>|</a:t>
            </a:r>
            <a:r>
              <a:rPr lang="zh-TW" altLang="en-US" smtClean="0"/>
              <a:t> </a:t>
            </a:r>
            <a:r>
              <a:rPr lang="en-US" altLang="zh-TW" smtClean="0"/>
              <a:t>sudo docker import</a:t>
            </a:r>
            <a:r>
              <a:rPr lang="zh-TW" altLang="en-US" smtClean="0"/>
              <a:t> </a:t>
            </a:r>
            <a:r>
              <a:rPr lang="en-US" altLang="zh-TW" smtClean="0"/>
              <a:t>-</a:t>
            </a:r>
            <a:r>
              <a:rPr lang="zh-TW" altLang="en-US" smtClean="0"/>
              <a:t> </a:t>
            </a:r>
            <a:r>
              <a:rPr lang="en-US" altLang="zh-TW" smtClean="0"/>
              <a:t>hpc/test:v1</a:t>
            </a:r>
            <a:endParaRPr lang="zh-TW" altLang="en-US" smtClean="0"/>
          </a:p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49</a:t>
            </a:fld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273" y="2943772"/>
            <a:ext cx="69723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595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Docker</a:t>
            </a:r>
            <a:r>
              <a:rPr lang="zh-TW" altLang="en-US" dirty="0"/>
              <a:t>的目的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Docker </a:t>
            </a:r>
            <a:r>
              <a:rPr lang="zh-TW" altLang="en-US" dirty="0"/>
              <a:t>的目標是實作輕量級的作業系統虛擬化解決方案</a:t>
            </a:r>
          </a:p>
          <a:p>
            <a:r>
              <a:rPr lang="en-US" altLang="zh-TW" dirty="0" smtClean="0"/>
              <a:t>Docker </a:t>
            </a:r>
            <a:r>
              <a:rPr lang="zh-TW" altLang="en-US" dirty="0" smtClean="0"/>
              <a:t>的基礎是以</a:t>
            </a:r>
            <a:r>
              <a:rPr lang="en-US" altLang="zh-TW" dirty="0" smtClean="0"/>
              <a:t>LXC</a:t>
            </a:r>
            <a:r>
              <a:rPr lang="zh-TW" altLang="en-US" dirty="0" smtClean="0"/>
              <a:t>（</a:t>
            </a:r>
            <a:r>
              <a:rPr lang="en-US" altLang="zh-TW" dirty="0" smtClean="0"/>
              <a:t>Linux Containers</a:t>
            </a:r>
            <a:r>
              <a:rPr lang="zh-TW" altLang="en-US" dirty="0" smtClean="0"/>
              <a:t>）技術來實現。</a:t>
            </a:r>
          </a:p>
          <a:p>
            <a:r>
              <a:rPr lang="zh-TW" altLang="en-US" dirty="0" smtClean="0"/>
              <a:t>使用者</a:t>
            </a:r>
            <a:r>
              <a:rPr lang="zh-TW" altLang="en-US" dirty="0"/>
              <a:t>操作 </a:t>
            </a:r>
            <a:r>
              <a:rPr lang="en-US" altLang="zh-TW" dirty="0"/>
              <a:t>Docker </a:t>
            </a:r>
            <a:r>
              <a:rPr lang="zh-TW" altLang="en-US" dirty="0"/>
              <a:t>的容器就像操作一個快速輕量級的虛擬機一樣簡單。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637494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網路端口對映設定</a:t>
            </a:r>
            <a:r>
              <a:rPr lang="en-US" altLang="zh-TW" smtClean="0"/>
              <a:t>(</a:t>
            </a:r>
            <a:r>
              <a:rPr lang="zh-TW" altLang="en-US" smtClean="0"/>
              <a:t>一</a:t>
            </a:r>
            <a:r>
              <a:rPr lang="en-US" altLang="zh-TW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使用</a:t>
            </a:r>
            <a:r>
              <a:rPr lang="en-US" altLang="zh-TW" smtClean="0"/>
              <a:t>iptables</a:t>
            </a:r>
            <a:r>
              <a:rPr lang="zh-TW" altLang="en-US" smtClean="0"/>
              <a:t>查看現有對映狀態</a:t>
            </a:r>
          </a:p>
          <a:p>
            <a:r>
              <a:rPr lang="en-US" altLang="zh-TW" smtClean="0"/>
              <a:t>$sudo</a:t>
            </a:r>
            <a:r>
              <a:rPr lang="zh-TW" altLang="en-US" smtClean="0"/>
              <a:t> </a:t>
            </a:r>
            <a:r>
              <a:rPr lang="en-US" altLang="zh-TW" smtClean="0"/>
              <a:t>iptables</a:t>
            </a:r>
            <a:r>
              <a:rPr lang="zh-TW" altLang="en-US" smtClean="0"/>
              <a:t> </a:t>
            </a:r>
            <a:r>
              <a:rPr lang="en-US" altLang="zh-TW" smtClean="0"/>
              <a:t>-t</a:t>
            </a:r>
            <a:r>
              <a:rPr lang="zh-TW" altLang="en-US" smtClean="0"/>
              <a:t> </a:t>
            </a:r>
            <a:r>
              <a:rPr lang="en-US" altLang="zh-TW" smtClean="0"/>
              <a:t>nat</a:t>
            </a:r>
            <a:r>
              <a:rPr lang="zh-TW" altLang="en-US" smtClean="0"/>
              <a:t> </a:t>
            </a:r>
            <a:r>
              <a:rPr lang="en-US" altLang="zh-TW" smtClean="0"/>
              <a:t>-nL</a:t>
            </a:r>
            <a:endParaRPr lang="zh-TW" altLang="en-US" smtClean="0"/>
          </a:p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50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156" y="2882900"/>
            <a:ext cx="7048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61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網路端口對映設定</a:t>
            </a:r>
            <a:r>
              <a:rPr lang="en-US" altLang="zh-TW" dirty="0" smtClean="0"/>
              <a:t>(</a:t>
            </a:r>
            <a:r>
              <a:rPr lang="zh-TW" altLang="en-US" dirty="0" smtClean="0"/>
              <a:t>二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啟動</a:t>
            </a:r>
            <a:r>
              <a:rPr lang="en-US" altLang="zh-TW" dirty="0" smtClean="0"/>
              <a:t>Tomcat</a:t>
            </a:r>
            <a:r>
              <a:rPr lang="zh-TW" altLang="en-US" dirty="0" smtClean="0"/>
              <a:t>容器時加入</a:t>
            </a:r>
            <a:r>
              <a:rPr lang="en-US" altLang="zh-TW" dirty="0" smtClean="0"/>
              <a:t>-P </a:t>
            </a:r>
            <a:r>
              <a:rPr lang="zh-TW" altLang="en-US" dirty="0" smtClean="0"/>
              <a:t>進行 </a:t>
            </a:r>
            <a:r>
              <a:rPr lang="en-US" altLang="zh-TW" dirty="0" smtClean="0"/>
              <a:t>port </a:t>
            </a:r>
            <a:r>
              <a:rPr lang="zh-TW" altLang="en-US" dirty="0" smtClean="0"/>
              <a:t>映射</a:t>
            </a:r>
          </a:p>
          <a:p>
            <a:r>
              <a:rPr lang="en-US" altLang="zh-TW" dirty="0" smtClean="0"/>
              <a:t>$</a:t>
            </a:r>
            <a:r>
              <a:rPr lang="en-US" altLang="zh-TW" dirty="0" err="1" smtClean="0"/>
              <a:t>sudo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docker</a:t>
            </a:r>
            <a:r>
              <a:rPr lang="en-US" altLang="zh-TW" dirty="0" smtClean="0"/>
              <a:t> run -d -P tomcat:7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51</a:t>
            </a:fld>
            <a:endParaRPr lang="zh-TW" altLang="en-US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2908300"/>
            <a:ext cx="105918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691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網路端口對映設定</a:t>
            </a:r>
            <a:r>
              <a:rPr lang="en-US" altLang="zh-TW" smtClean="0"/>
              <a:t>(</a:t>
            </a:r>
            <a:r>
              <a:rPr lang="zh-TW" altLang="en-US" smtClean="0"/>
              <a:t>三</a:t>
            </a:r>
            <a:r>
              <a:rPr lang="en-US" altLang="zh-TW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使用</a:t>
            </a:r>
            <a:r>
              <a:rPr lang="en-US" altLang="zh-TW" smtClean="0"/>
              <a:t>iptables</a:t>
            </a:r>
            <a:r>
              <a:rPr lang="zh-TW" altLang="en-US" smtClean="0"/>
              <a:t>查看現有對映狀態</a:t>
            </a:r>
          </a:p>
          <a:p>
            <a:r>
              <a:rPr lang="en-US" altLang="zh-TW" smtClean="0"/>
              <a:t>$sudo</a:t>
            </a:r>
            <a:r>
              <a:rPr lang="zh-TW" altLang="en-US" smtClean="0"/>
              <a:t> </a:t>
            </a:r>
            <a:r>
              <a:rPr lang="en-US" altLang="zh-TW" smtClean="0"/>
              <a:t>iptables</a:t>
            </a:r>
            <a:r>
              <a:rPr lang="zh-TW" altLang="en-US" smtClean="0"/>
              <a:t> </a:t>
            </a:r>
            <a:r>
              <a:rPr lang="en-US" altLang="zh-TW" smtClean="0"/>
              <a:t>-t</a:t>
            </a:r>
            <a:r>
              <a:rPr lang="zh-TW" altLang="en-US" smtClean="0"/>
              <a:t> </a:t>
            </a:r>
            <a:r>
              <a:rPr lang="en-US" altLang="zh-TW" smtClean="0"/>
              <a:t>nat</a:t>
            </a:r>
            <a:r>
              <a:rPr lang="zh-TW" altLang="en-US" smtClean="0"/>
              <a:t> </a:t>
            </a:r>
            <a:r>
              <a:rPr lang="en-US" altLang="zh-TW" smtClean="0"/>
              <a:t>-nL</a:t>
            </a:r>
            <a:endParaRPr lang="zh-TW" altLang="en-US" smtClean="0"/>
          </a:p>
          <a:p>
            <a:endParaRPr lang="zh-TW" altLang="en-US" smtClean="0"/>
          </a:p>
          <a:p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52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69" y="2830625"/>
            <a:ext cx="6907486" cy="402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7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網頁驗證</a:t>
            </a:r>
            <a:r>
              <a:rPr lang="en-US" altLang="zh-TW" smtClean="0"/>
              <a:t>Tomcat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mtClean="0"/>
              <a:t>http://192.168.116.240:32768</a:t>
            </a:r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44984-EBBF-4EBA-8C1C-38BE610A54E1}" type="slidenum">
              <a:rPr lang="zh-TW" altLang="en-US" smtClean="0"/>
              <a:pPr/>
              <a:t>53</a:t>
            </a:fld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93682"/>
            <a:ext cx="8610600" cy="456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78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參考資料來源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/>
              </a:rPr>
              <a:t>https://www.docker.com/</a:t>
            </a:r>
            <a:endParaRPr lang="zh-TW" altLang="en-US" dirty="0" smtClean="0"/>
          </a:p>
          <a:p>
            <a:r>
              <a:rPr lang="en-US" altLang="zh-TW" dirty="0" smtClean="0">
                <a:hlinkClick r:id="rId3"/>
              </a:rPr>
              <a:t>https://docs.docker.com/engine/reference/commandline/cli/</a:t>
            </a:r>
            <a:endParaRPr lang="zh-TW" altLang="en-US" dirty="0" smtClean="0"/>
          </a:p>
          <a:p>
            <a:r>
              <a:rPr lang="en-US" altLang="zh-TW" dirty="0" smtClean="0">
                <a:hlinkClick r:id="rId4"/>
              </a:rPr>
              <a:t>https://philipzheng.gitbooks.io/docker_practice/content/introduction/what.html</a:t>
            </a:r>
            <a:endParaRPr lang="zh-TW" altLang="en-US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728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zh-TW" altLang="zh-TW" b="0" dirty="0">
                <a:solidFill>
                  <a:schemeClr val="tx1"/>
                </a:solidFill>
                <a:latin typeface="Arial" panose="020B0604020202020204" pitchFamily="34" charset="0"/>
              </a:rPr>
              <a:t>直接使用firewalld</a:t>
            </a:r>
            <a:endParaRPr lang="zh-TW" altLang="zh-TW" sz="2000" b="0" dirty="0">
              <a:solidFill>
                <a:schemeClr val="tx1"/>
              </a:solidFill>
              <a:latin typeface="Arial Unicode MS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 dirty="0" err="1">
                <a:latin typeface="Arial" panose="020B0604020202020204" pitchFamily="34" charset="0"/>
              </a:rPr>
              <a:t>sudo</a:t>
            </a:r>
            <a:r>
              <a:rPr lang="en-US" altLang="zh-TW" dirty="0">
                <a:latin typeface="Arial" panose="020B0604020202020204" pitchFamily="34" charset="0"/>
              </a:rPr>
              <a:t> firewall-</a:t>
            </a:r>
            <a:r>
              <a:rPr lang="en-US" altLang="zh-TW" dirty="0" err="1">
                <a:latin typeface="Arial" panose="020B0604020202020204" pitchFamily="34" charset="0"/>
              </a:rPr>
              <a:t>cmd</a:t>
            </a:r>
            <a:r>
              <a:rPr lang="en-US" altLang="zh-TW" dirty="0">
                <a:latin typeface="Arial" panose="020B0604020202020204" pitchFamily="34" charset="0"/>
              </a:rPr>
              <a:t> --permanent --zone=trusted --add-interface=docker0</a:t>
            </a:r>
          </a:p>
          <a:p>
            <a:pPr lvl="0"/>
            <a:r>
              <a:rPr lang="en-US" altLang="zh-TW" dirty="0" err="1">
                <a:latin typeface="Arial" panose="020B0604020202020204" pitchFamily="34" charset="0"/>
              </a:rPr>
              <a:t>sudo</a:t>
            </a:r>
            <a:r>
              <a:rPr lang="en-US" altLang="zh-TW" dirty="0">
                <a:latin typeface="Arial" panose="020B0604020202020204" pitchFamily="34" charset="0"/>
              </a:rPr>
              <a:t> firewall-</a:t>
            </a:r>
            <a:r>
              <a:rPr lang="en-US" altLang="zh-TW" dirty="0" err="1">
                <a:latin typeface="Arial" panose="020B0604020202020204" pitchFamily="34" charset="0"/>
              </a:rPr>
              <a:t>cmd</a:t>
            </a:r>
            <a:r>
              <a:rPr lang="en-US" altLang="zh-TW" dirty="0">
                <a:latin typeface="Arial" panose="020B0604020202020204" pitchFamily="34" charset="0"/>
              </a:rPr>
              <a:t> --permanent --zone=trusted --add-port=</a:t>
            </a:r>
            <a:r>
              <a:rPr lang="en-US" altLang="zh-TW" dirty="0" err="1">
                <a:solidFill>
                  <a:srgbClr val="FF0000"/>
                </a:solidFill>
                <a:latin typeface="Arial" panose="020B0604020202020204" pitchFamily="34" charset="0"/>
              </a:rPr>
              <a:t>xxxx</a:t>
            </a:r>
            <a:r>
              <a:rPr lang="en-US" altLang="zh-TW" dirty="0">
                <a:latin typeface="Arial" panose="020B0604020202020204" pitchFamily="34" charset="0"/>
              </a:rPr>
              <a:t>/</a:t>
            </a:r>
            <a:r>
              <a:rPr lang="en-US" altLang="zh-TW" dirty="0" err="1">
                <a:latin typeface="Arial" panose="020B0604020202020204" pitchFamily="34" charset="0"/>
              </a:rPr>
              <a:t>tcp</a:t>
            </a:r>
            <a:r>
              <a:rPr lang="en-US" altLang="zh-TW" dirty="0">
                <a:latin typeface="Arial" panose="020B0604020202020204" pitchFamily="34" charset="0"/>
              </a:rPr>
              <a:t>#       </a:t>
            </a:r>
            <a:r>
              <a:rPr lang="en-US" altLang="zh-TW" dirty="0" err="1">
                <a:latin typeface="Arial" panose="020B0604020202020204" pitchFamily="34" charset="0"/>
              </a:rPr>
              <a:t>xxxx</a:t>
            </a:r>
            <a:r>
              <a:rPr lang="zh-TW" altLang="en-US" dirty="0" smtClean="0">
                <a:latin typeface="Arial" panose="020B0604020202020204" pitchFamily="34" charset="0"/>
              </a:rPr>
              <a:t>改為你</a:t>
            </a:r>
            <a:r>
              <a:rPr lang="zh-TW" altLang="en-US" dirty="0">
                <a:latin typeface="Arial" panose="020B0604020202020204" pitchFamily="34" charset="0"/>
              </a:rPr>
              <a:t>希望的端</a:t>
            </a:r>
            <a:r>
              <a:rPr lang="zh-TW" altLang="en-US" dirty="0" smtClean="0">
                <a:latin typeface="Arial" panose="020B0604020202020204" pitchFamily="34" charset="0"/>
              </a:rPr>
              <a:t>口號</a:t>
            </a:r>
            <a:endParaRPr lang="zh-TW" altLang="en-US" dirty="0">
              <a:latin typeface="Arial" panose="020B0604020202020204" pitchFamily="34" charset="0"/>
            </a:endParaRPr>
          </a:p>
          <a:p>
            <a:pPr lvl="0"/>
            <a:r>
              <a:rPr lang="en-US" altLang="zh-TW" dirty="0" err="1">
                <a:latin typeface="Arial" panose="020B0604020202020204" pitchFamily="34" charset="0"/>
              </a:rPr>
              <a:t>sudo</a:t>
            </a:r>
            <a:r>
              <a:rPr lang="en-US" altLang="zh-TW" dirty="0">
                <a:latin typeface="Arial" panose="020B0604020202020204" pitchFamily="34" charset="0"/>
              </a:rPr>
              <a:t> firewall-</a:t>
            </a:r>
            <a:r>
              <a:rPr lang="en-US" altLang="zh-TW" dirty="0" err="1">
                <a:latin typeface="Arial" panose="020B0604020202020204" pitchFamily="34" charset="0"/>
              </a:rPr>
              <a:t>cmd</a:t>
            </a:r>
            <a:r>
              <a:rPr lang="en-US" altLang="zh-TW" dirty="0">
                <a:latin typeface="Arial" panose="020B0604020202020204" pitchFamily="34" charset="0"/>
              </a:rPr>
              <a:t> --reload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774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習題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36575"/>
          </a:xfrm>
        </p:spPr>
        <p:txBody>
          <a:bodyPr/>
          <a:lstStyle/>
          <a:p>
            <a:r>
              <a:rPr lang="zh-TW" altLang="en-US" dirty="0" smtClean="0"/>
              <a:t>請練習第</a:t>
            </a:r>
            <a:r>
              <a:rPr lang="en-US" altLang="zh-TW" dirty="0" smtClean="0"/>
              <a:t>1.2</a:t>
            </a:r>
            <a:r>
              <a:rPr lang="zh-TW" altLang="en-US" dirty="0" smtClean="0"/>
              <a:t>節的習題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8683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虛擬機</a:t>
            </a:r>
            <a:r>
              <a:rPr lang="en-US" altLang="zh-TW" dirty="0" smtClean="0"/>
              <a:t>vs</a:t>
            </a:r>
            <a:r>
              <a:rPr lang="zh-TW" altLang="en-US" dirty="0" smtClean="0"/>
              <a:t>容器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" r="65279"/>
          <a:stretch/>
        </p:blipFill>
        <p:spPr>
          <a:xfrm>
            <a:off x="1631687" y="2585421"/>
            <a:ext cx="3274424" cy="3544132"/>
          </a:xfrm>
          <a:prstGeom prst="rect">
            <a:avLst/>
          </a:prstGeom>
        </p:spPr>
      </p:pic>
      <p:pic>
        <p:nvPicPr>
          <p:cNvPr id="5" name="內容版面配置區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65867" b="803"/>
          <a:stretch/>
        </p:blipFill>
        <p:spPr>
          <a:xfrm>
            <a:off x="6462337" y="2534179"/>
            <a:ext cx="4433536" cy="364661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986336" y="1969111"/>
            <a:ext cx="25651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36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anziPen TC" charset="0"/>
              </a:rPr>
              <a:t>一般虛擬機</a:t>
            </a:r>
            <a:endParaRPr lang="zh-TW" altLang="en-US" sz="36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anziPen TC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754813" y="2061633"/>
            <a:ext cx="184858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3600" b="1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ource Code Pro" panose="020B0509030403020204" pitchFamily="49" charset="0"/>
                <a:ea typeface="Source Code Pro" panose="020B0509030403020204" pitchFamily="49" charset="0"/>
                <a:cs typeface="Hannotate TC" charset="-120"/>
              </a:rPr>
              <a:t>Docker</a:t>
            </a:r>
            <a:endParaRPr lang="zh-TW" altLang="en-US" sz="36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ource Code Pro" panose="020B0509030403020204" pitchFamily="49" charset="0"/>
              <a:ea typeface="Hannotate TC" charset="-120"/>
              <a:cs typeface="Hannotate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5070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Docker</a:t>
            </a:r>
            <a:r>
              <a:rPr lang="zh-TW" altLang="en-US" dirty="0"/>
              <a:t>優點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838200" y="1590733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容器的啟動可以在幾秒內完成。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Docker </a:t>
            </a:r>
            <a:r>
              <a:rPr lang="zh-TW" altLang="en-US" dirty="0"/>
              <a:t>對系統資源的使用率很高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更有效率的虛擬化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更輕鬆的遷移和擴展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更簡單的管理</a:t>
            </a:r>
          </a:p>
          <a:p>
            <a:endParaRPr lang="zh-TW" altLang="en-US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684425"/>
              </p:ext>
            </p:extLst>
          </p:nvPr>
        </p:nvGraphicFramePr>
        <p:xfrm>
          <a:off x="4392799" y="3648956"/>
          <a:ext cx="6722613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3443">
                  <a:extLst>
                    <a:ext uri="{9D8B030D-6E8A-4147-A177-3AD203B41FA5}">
                      <a16:colId xmlns:a16="http://schemas.microsoft.com/office/drawing/2014/main" val="3784078278"/>
                    </a:ext>
                  </a:extLst>
                </a:gridCol>
                <a:gridCol w="2658299">
                  <a:extLst>
                    <a:ext uri="{9D8B030D-6E8A-4147-A177-3AD203B41FA5}">
                      <a16:colId xmlns:a16="http://schemas.microsoft.com/office/drawing/2014/main" val="2939576741"/>
                    </a:ext>
                  </a:extLst>
                </a:gridCol>
                <a:gridCol w="2240871">
                  <a:extLst>
                    <a:ext uri="{9D8B030D-6E8A-4147-A177-3AD203B41FA5}">
                      <a16:colId xmlns:a16="http://schemas.microsoft.com/office/drawing/2014/main" val="42159113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特性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容器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虛擬機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653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啟動速度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秒級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分鐘級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208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效能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接近原生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較弱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460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記憶體代價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很小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較多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97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硬碟使用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一般為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MB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一般為</a:t>
                      </a:r>
                      <a:r>
                        <a:rPr lang="en-US" altLang="zh-TW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GB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112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系統支援量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單機支援上千個容器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一般幾十個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776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隔離性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安全隔離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完全隔離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940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遷移性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優秀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一般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1698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107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Docker </a:t>
            </a:r>
            <a:r>
              <a:rPr lang="zh-TW" altLang="en-US" dirty="0"/>
              <a:t>基本慨念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Docker </a:t>
            </a:r>
            <a:r>
              <a:rPr lang="zh-TW" altLang="en-US" dirty="0"/>
              <a:t>包括三個基本概念</a:t>
            </a:r>
          </a:p>
          <a:p>
            <a:pPr lvl="1"/>
            <a:r>
              <a:rPr lang="zh-TW" altLang="en-US" dirty="0"/>
              <a:t>映像檔（</a:t>
            </a:r>
            <a:r>
              <a:rPr lang="en-US" altLang="zh-TW" dirty="0"/>
              <a:t>Image</a:t>
            </a:r>
            <a:r>
              <a:rPr lang="zh-TW" altLang="en-US" dirty="0"/>
              <a:t>）</a:t>
            </a:r>
          </a:p>
          <a:p>
            <a:pPr lvl="1"/>
            <a:r>
              <a:rPr lang="zh-TW" altLang="en-US" dirty="0"/>
              <a:t>容器（</a:t>
            </a:r>
            <a:r>
              <a:rPr lang="en-US" altLang="zh-TW" dirty="0"/>
              <a:t>Container</a:t>
            </a:r>
            <a:r>
              <a:rPr lang="zh-TW" altLang="en-US" dirty="0"/>
              <a:t>）</a:t>
            </a:r>
          </a:p>
          <a:p>
            <a:pPr lvl="1"/>
            <a:r>
              <a:rPr lang="zh-TW" altLang="en-US" dirty="0"/>
              <a:t>倉庫（</a:t>
            </a:r>
            <a:r>
              <a:rPr lang="en-US" altLang="zh-TW" dirty="0"/>
              <a:t>Repository</a:t>
            </a:r>
            <a:r>
              <a:rPr lang="zh-TW" altLang="en-US" dirty="0"/>
              <a:t>）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9433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Docker </a:t>
            </a:r>
            <a:r>
              <a:rPr lang="zh-TW" altLang="en-US" dirty="0"/>
              <a:t>映像檔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Docker </a:t>
            </a:r>
            <a:r>
              <a:rPr lang="zh-TW" altLang="en-US" dirty="0"/>
              <a:t>映像檔就是一個</a:t>
            </a:r>
            <a:r>
              <a:rPr lang="zh-TW" altLang="en-US" b="1" dirty="0"/>
              <a:t>唯讀</a:t>
            </a:r>
            <a:r>
              <a:rPr lang="zh-TW" altLang="en-US" dirty="0"/>
              <a:t>的</a:t>
            </a:r>
            <a:r>
              <a:rPr lang="zh-TW" altLang="en-US" dirty="0" smtClean="0"/>
              <a:t>模板，</a:t>
            </a:r>
            <a:endParaRPr lang="en-US" altLang="zh-TW" dirty="0" smtClean="0"/>
          </a:p>
          <a:p>
            <a:r>
              <a:rPr lang="zh-TW" altLang="en-US" dirty="0" smtClean="0"/>
              <a:t>映像檔是建立 </a:t>
            </a:r>
            <a:r>
              <a:rPr lang="en-US" altLang="zh-TW" dirty="0"/>
              <a:t>Docker </a:t>
            </a:r>
            <a:r>
              <a:rPr lang="zh-TW" altLang="en-US" dirty="0" smtClean="0"/>
              <a:t>容器的基礎。</a:t>
            </a:r>
            <a:endParaRPr lang="zh-TW" altLang="en-US" dirty="0"/>
          </a:p>
          <a:p>
            <a:r>
              <a:rPr lang="zh-TW" altLang="en-US" dirty="0"/>
              <a:t>映像檔是唯讀的，容器在啟動的時候建立一層可寫層作為最上層。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6411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6053</TotalTime>
  <Words>3145</Words>
  <Application>Microsoft Office PowerPoint</Application>
  <PresentationFormat>寬螢幕</PresentationFormat>
  <Paragraphs>399</Paragraphs>
  <Slides>56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56</vt:i4>
      </vt:variant>
    </vt:vector>
  </HeadingPairs>
  <TitlesOfParts>
    <vt:vector size="68" baseType="lpstr">
      <vt:lpstr>Arial Unicode MS</vt:lpstr>
      <vt:lpstr>Hannotate TC</vt:lpstr>
      <vt:lpstr>HanziPen TC</vt:lpstr>
      <vt:lpstr>微軟正黑體</vt:lpstr>
      <vt:lpstr>新細明體</vt:lpstr>
      <vt:lpstr>Arial</vt:lpstr>
      <vt:lpstr>Calibri</vt:lpstr>
      <vt:lpstr>Consolas</vt:lpstr>
      <vt:lpstr>DejaVu Sans Mono</vt:lpstr>
      <vt:lpstr>Source Code Pro</vt:lpstr>
      <vt:lpstr>Source Serif Pro</vt:lpstr>
      <vt:lpstr>Office 佈景主題</vt:lpstr>
      <vt:lpstr>第1章 Docker</vt:lpstr>
      <vt:lpstr>學習目標</vt:lpstr>
      <vt:lpstr>什麼是容器(Container)虛擬化?</vt:lpstr>
      <vt:lpstr>什麼是Docker?</vt:lpstr>
      <vt:lpstr>Docker的目的</vt:lpstr>
      <vt:lpstr>虛擬機vs容器</vt:lpstr>
      <vt:lpstr>Docker優點</vt:lpstr>
      <vt:lpstr>Docker 基本慨念</vt:lpstr>
      <vt:lpstr>Docker 映像檔</vt:lpstr>
      <vt:lpstr>Docker 容器</vt:lpstr>
      <vt:lpstr>Docker 倉庫</vt:lpstr>
      <vt:lpstr>實驗環境</vt:lpstr>
      <vt:lpstr>事前準備</vt:lpstr>
      <vt:lpstr>CentOS 防火牆注意事項</vt:lpstr>
      <vt:lpstr>Docker映像檔基本操作</vt:lpstr>
      <vt:lpstr>取得映像檔</vt:lpstr>
      <vt:lpstr>列出本機映像檔</vt:lpstr>
      <vt:lpstr>使用 tag 命令新增映像檔標籤</vt:lpstr>
      <vt:lpstr>使用 inspect 命令查看詳細資訊</vt:lpstr>
      <vt:lpstr>使用history命令查看映像檔建置歷史</vt:lpstr>
      <vt:lpstr>搜尋映像檔</vt:lpstr>
      <vt:lpstr>刪除映像檔</vt:lpstr>
      <vt:lpstr>建立映像檔</vt:lpstr>
      <vt:lpstr>建立容器/執行</vt:lpstr>
      <vt:lpstr>將容器存成映像檔(一)</vt:lpstr>
      <vt:lpstr>將容器存成映像檔(二)</vt:lpstr>
      <vt:lpstr>將容器存成映像檔(三)</vt:lpstr>
      <vt:lpstr>將容器存成映像檔(四)</vt:lpstr>
      <vt:lpstr>利用Dockerfile建立映像檔(一)</vt:lpstr>
      <vt:lpstr>Dockerfile說明</vt:lpstr>
      <vt:lpstr>Dockerfile說明</vt:lpstr>
      <vt:lpstr>利用Dockerfile建立映像檔(二)</vt:lpstr>
      <vt:lpstr>利用Dockerfile建立映像檔(三)</vt:lpstr>
      <vt:lpstr>驗證Dockerfile映像檔</vt:lpstr>
      <vt:lpstr>匯出映像檔</vt:lpstr>
      <vt:lpstr>移除映像檔</vt:lpstr>
      <vt:lpstr>匯入映像檔</vt:lpstr>
      <vt:lpstr>上傳映像檔至Registry</vt:lpstr>
      <vt:lpstr>上傳映像檔至Registry</vt:lpstr>
      <vt:lpstr>Docker容器基本操作</vt:lpstr>
      <vt:lpstr>啟動容器</vt:lpstr>
      <vt:lpstr>啟動容器</vt:lpstr>
      <vt:lpstr>查詢容器執行結果</vt:lpstr>
      <vt:lpstr>列出容器運作狀態</vt:lpstr>
      <vt:lpstr>停止容器運作</vt:lpstr>
      <vt:lpstr>刪除容器</vt:lpstr>
      <vt:lpstr>進入已離線的容器</vt:lpstr>
      <vt:lpstr>將容器匯出</vt:lpstr>
      <vt:lpstr>將容器匯入</vt:lpstr>
      <vt:lpstr>網路端口對映設定(一)</vt:lpstr>
      <vt:lpstr>網路端口對映設定(二)</vt:lpstr>
      <vt:lpstr>網路端口對映設定(三)</vt:lpstr>
      <vt:lpstr>網頁驗證Tomcat</vt:lpstr>
      <vt:lpstr>參考資料來源</vt:lpstr>
      <vt:lpstr>直接使用firewalld</vt:lpstr>
      <vt:lpstr>習題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Chin-Tsai Lin</dc:creator>
  <cp:lastModifiedBy>Chin-Tsai Lin</cp:lastModifiedBy>
  <cp:revision>291</cp:revision>
  <dcterms:created xsi:type="dcterms:W3CDTF">2018-09-25T13:34:55Z</dcterms:created>
  <dcterms:modified xsi:type="dcterms:W3CDTF">2019-02-12T15:38:51Z</dcterms:modified>
</cp:coreProperties>
</file>